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83" r:id="rId3"/>
    <p:sldId id="257" r:id="rId4"/>
    <p:sldId id="259" r:id="rId5"/>
    <p:sldId id="284" r:id="rId6"/>
    <p:sldId id="273" r:id="rId7"/>
    <p:sldId id="260" r:id="rId8"/>
    <p:sldId id="272" r:id="rId9"/>
    <p:sldId id="288" r:id="rId10"/>
    <p:sldId id="279" r:id="rId11"/>
    <p:sldId id="286" r:id="rId12"/>
    <p:sldId id="265" r:id="rId13"/>
    <p:sldId id="287" r:id="rId14"/>
    <p:sldId id="280" r:id="rId15"/>
    <p:sldId id="282" r:id="rId16"/>
    <p:sldId id="274" r:id="rId17"/>
    <p:sldId id="291" r:id="rId18"/>
    <p:sldId id="275" r:id="rId19"/>
    <p:sldId id="270" r:id="rId20"/>
    <p:sldId id="285" r:id="rId21"/>
    <p:sldId id="271" r:id="rId22"/>
    <p:sldId id="289" r:id="rId23"/>
    <p:sldId id="258" r:id="rId24"/>
    <p:sldId id="276" r:id="rId25"/>
    <p:sldId id="277" r:id="rId26"/>
    <p:sldId id="261" r:id="rId27"/>
    <p:sldId id="262" r:id="rId28"/>
    <p:sldId id="263" r:id="rId29"/>
    <p:sldId id="264" r:id="rId30"/>
    <p:sldId id="267" r:id="rId31"/>
    <p:sldId id="278" r:id="rId32"/>
    <p:sldId id="281" r:id="rId33"/>
    <p:sldId id="266" r:id="rId34"/>
    <p:sldId id="268" r:id="rId35"/>
    <p:sldId id="290" r:id="rId36"/>
    <p:sldId id="26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2" autoAdjust="0"/>
    <p:restoredTop sz="91493" autoAdjust="0"/>
  </p:normalViewPr>
  <p:slideViewPr>
    <p:cSldViewPr snapToGrid="0" snapToObjects="1">
      <p:cViewPr>
        <p:scale>
          <a:sx n="90" d="100"/>
          <a:sy n="90" d="100"/>
        </p:scale>
        <p:origin x="-68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781BC9-8F7D-1947-84E1-8D554256611A}" type="datetimeFigureOut">
              <a:rPr lang="en-US" smtClean="0"/>
              <a:t>11/11/13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3C7DD5-736F-9445-A612-AB150E2DFBF1}" type="slidenum">
              <a:rPr lang="en-US" smtClean="0"/>
              <a:t>‹#›</a:t>
            </a:fld>
            <a:endParaRPr lang="en-US"/>
          </a:p>
        </p:txBody>
      </p:sp>
    </p:spTree>
    <p:extLst>
      <p:ext uri="{BB962C8B-B14F-4D97-AF65-F5344CB8AC3E}">
        <p14:creationId xmlns:p14="http://schemas.microsoft.com/office/powerpoint/2010/main" val="2557172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you have researched and evaluated the emerging technology, (PSC 6.1) describe the emerging technology and its general purpose.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11</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12</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13</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14</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15</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16</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17</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18</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19</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20</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you have researched and evaluated the emerging technology, (PSC 6.1) describe the emerging technology and its general purpose.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21</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22</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and evaluate how well the emerging technology supports the vision for technology use in the school/district. (PSC 1.1)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23</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and evaluate how well the emerging technology supports the vision for technology use in the school/district. (PSC 1.1)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24</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and evaluate how well the emerging technology supports the vision for technology use in the school/district. (PSC 1.1)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25</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technical support available for teachers, administrators, and students. (PSC 3.6)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26</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any limitations of the emerging technology, including any safe, healthy, legal and ethical issues that might arise with its use in a school environment. (PSC 4.2)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27</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cost of the emerging technology (including training and technical support if applicable). (PSC 3.6)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28</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potential funding sources to support the implementation of the emerging technology. (PSC 1.3)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29</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 plan for implementing the emerging technology in the school environment, (PSC 1.2) including the professional learning necessary to initiate and sustain the emerging technology. (PSC 5.2) Also discuss the change model that you might employ to implement the emerging technology in a school (CBAM, </a:t>
            </a:r>
            <a:r>
              <a:rPr lang="en-US" sz="1200" kern="1200" dirty="0" err="1" smtClean="0">
                <a:solidFill>
                  <a:schemeClr val="tx1"/>
                </a:solidFill>
                <a:effectLst/>
                <a:latin typeface="+mn-lt"/>
                <a:ea typeface="+mn-ea"/>
                <a:cs typeface="+mn-cs"/>
              </a:rPr>
              <a:t>Kotter</a:t>
            </a:r>
            <a:r>
              <a:rPr lang="en-US" sz="1200" kern="1200" dirty="0" smtClean="0">
                <a:solidFill>
                  <a:schemeClr val="tx1"/>
                </a:solidFill>
                <a:effectLst/>
                <a:latin typeface="+mn-lt"/>
                <a:ea typeface="+mn-ea"/>
                <a:cs typeface="+mn-cs"/>
              </a:rPr>
              <a:t>, etc.). (PSC 1.4)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30</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age and grade level ranges appropriate for using the emerging technology. (PSC 2.6) Include a discussion on the best strategy to ensure equitable access to the emerging technology for all students and teachers (PSC 4.1)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3C7DD5-736F-9445-A612-AB150E2DFBF1}" type="slidenum">
              <a:rPr lang="en-US" smtClean="0"/>
              <a:t>4</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a plan for implementing the emerging technology in the school environment, (PSC 1.2) including the professional learning necessary to initiate and sustain the emerging technology. (PSC 5.2) Also discuss the change model that you might employ to implement the emerging technology in a school (CBAM, </a:t>
            </a:r>
            <a:r>
              <a:rPr lang="en-US" sz="1200" kern="1200" dirty="0" err="1" smtClean="0">
                <a:solidFill>
                  <a:schemeClr val="tx1"/>
                </a:solidFill>
                <a:effectLst/>
                <a:latin typeface="+mn-lt"/>
                <a:ea typeface="+mn-ea"/>
                <a:cs typeface="+mn-cs"/>
              </a:rPr>
              <a:t>Kotter</a:t>
            </a:r>
            <a:r>
              <a:rPr lang="en-US" sz="1200" kern="1200" dirty="0" smtClean="0">
                <a:solidFill>
                  <a:schemeClr val="tx1"/>
                </a:solidFill>
                <a:effectLst/>
                <a:latin typeface="+mn-lt"/>
                <a:ea typeface="+mn-ea"/>
                <a:cs typeface="+mn-cs"/>
              </a:rPr>
              <a:t>, etc.). (PSC 1.4)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31</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research available on the effectiveness of the emerging technology in a school environment. (PSC 3.6)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33</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Reflect on the emerging technology. What did you learn while selecting and evaluating the emerging technology? How did this experience improve and strengthen your professional practice? (PSC 6.2)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34</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Reflect on the emerging technology. What did you learn while selecting and evaluating the emerging technology? How did this experience improve and strengthen your professional practice? (PSC 6.2) </a:t>
            </a:r>
          </a:p>
          <a:p>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35</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age and grade level ranges appropriate for using the emerging technology. (PSC 2.6) Include a discussion on the best strategy to ensure equitable access to the emerging technology for all students and teachers (PSC 4.1)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3C7DD5-736F-9445-A612-AB150E2DFBF1}" type="slidenum">
              <a:rPr lang="en-US" smtClean="0"/>
              <a:t>5</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age and grade level ranges appropriate for using the emerging technology. (PSC 2.6) Include a discussion on the best strategy to ensure equitable access to the emerging technology for all students and teachers (PSC 4.1)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3C7DD5-736F-9445-A612-AB150E2DFBF1}" type="slidenum">
              <a:rPr lang="en-US" smtClean="0"/>
              <a:t>6</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equipment and/or software required for implementing the emerging technology, including any peripheral equipment, such as hand held devices, microphones, headphones, cameras, scanners, printers, etc. (PSC 3.6)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3C7DD5-736F-9445-A612-AB150E2DFBF1}" type="slidenum">
              <a:rPr lang="en-US" smtClean="0"/>
              <a:t>7</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8</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9</a:t>
            </a:fld>
            <a:endParaRPr lang="en-US"/>
          </a:p>
        </p:txBody>
      </p:sp>
    </p:spTree>
    <p:extLst>
      <p:ext uri="{BB962C8B-B14F-4D97-AF65-F5344CB8AC3E}">
        <p14:creationId xmlns:p14="http://schemas.microsoft.com/office/powerpoint/2010/main" val="108448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how the emerging technology could be used in the classroom by teachers. Include the following in your discussion: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meet content standards and student technology standards. (PSC 2.1)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specific student learning goals (e.g., scientific inquiry, authentic learning, (PSC 2.3) project-based learning, collaborative learning, (PSC 3.1) higher-order thinking skills, (PSC 2.4) research-based learner-centered strategies, (PSC 2.2) writing process, language domains (listening, speaking, writing), etc.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could be used to differentiate instruction to meet the diverse needs of all students. (PSC 2.5) </a:t>
            </a:r>
          </a:p>
          <a:p>
            <a:pPr marL="628650" lvl="1" indent="-171450">
              <a:buFont typeface="Arial"/>
              <a:buChar char="•"/>
            </a:pPr>
            <a:r>
              <a:rPr lang="en-US" sz="1200" kern="1200" dirty="0" smtClean="0">
                <a:solidFill>
                  <a:schemeClr val="tx1"/>
                </a:solidFill>
                <a:effectLst/>
                <a:latin typeface="+mn-lt"/>
                <a:ea typeface="+mn-ea"/>
                <a:cs typeface="+mn-cs"/>
              </a:rPr>
              <a:t>Describe how the emerging technology promotes communication locally and globally with students, parents, peers, and the larger community. (PSC 3.7) </a:t>
            </a:r>
            <a:endParaRPr lang="en-US" dirty="0"/>
          </a:p>
        </p:txBody>
      </p:sp>
      <p:sp>
        <p:nvSpPr>
          <p:cNvPr id="4" name="Slide Number Placeholder 3"/>
          <p:cNvSpPr>
            <a:spLocks noGrp="1"/>
          </p:cNvSpPr>
          <p:nvPr>
            <p:ph type="sldNum" sz="quarter" idx="10"/>
          </p:nvPr>
        </p:nvSpPr>
        <p:spPr/>
        <p:txBody>
          <a:bodyPr/>
          <a:lstStyle/>
          <a:p>
            <a:fld id="{0D3C7DD5-736F-9445-A612-AB150E2DFBF1}" type="slidenum">
              <a:rPr lang="en-US" smtClean="0"/>
              <a:t>10</a:t>
            </a:fld>
            <a:endParaRPr lang="en-US"/>
          </a:p>
        </p:txBody>
      </p:sp>
    </p:spTree>
    <p:extLst>
      <p:ext uri="{BB962C8B-B14F-4D97-AF65-F5344CB8AC3E}">
        <p14:creationId xmlns:p14="http://schemas.microsoft.com/office/powerpoint/2010/main" val="108448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Vertical Text Placehold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endParaRPr kumimoji="0" lang="en-US"/>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endParaRPr kumimoji="0" lang="en-US"/>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11/11/13</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endParaRPr kumimoji="0" lang="en-US"/>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endParaRPr kumimoji="0" lang="en-US"/>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endParaRPr kumimoji="0" lang="en-US"/>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11/11/13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endParaRPr kumimoji="0" lang="en-US"/>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11/11/13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11/11/13</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upport.edmodo.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support.edmodo.com/home%23forums/20795344-classroom-rollout-resourc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support.edmodo.com/home%23forums/20827805-training-resource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support.edmodo.com/home%23forums/20795344-classroom-rollout-resources"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3.mp4"/><Relationship Id="rId2" Type="http://schemas.openxmlformats.org/officeDocument/2006/relationships/video" Target="../media/media3.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hyperlink" Target="http://portal.fultonschools.org/departments/IT/Documents/2012_2015%20Final%20tech%20plan.pdf" TargetMode="External"/><Relationship Id="rId4" Type="http://schemas.openxmlformats.org/officeDocument/2006/relationships/hyperlink" Target="http://portal.fultonschools.org/departments/Superintendent/Communications/Pages/StrategicPlan2017.aspx" TargetMode="External"/><Relationship Id="rId1" Type="http://schemas.openxmlformats.org/officeDocument/2006/relationships/slideLayout" Target="../slideLayouts/slideLayout2.xml"/><Relationship Id="rId2" Type="http://schemas.openxmlformats.org/officeDocument/2006/relationships/hyperlink" Target="http://school.fultonschools.org/es/findleyoaks/Documents/2013-2014/School%20Improvement%20Plan%201314.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support.edmodo.com/home%23entries/22460840-quick-guides-to-edmod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support.edmodo.com/home%23forums/20804525-what-you-can-see-on-your-accoun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a:xfrm>
            <a:off x="685800" y="550336"/>
            <a:ext cx="7772400" cy="1418167"/>
          </a:xfrm>
        </p:spPr>
        <p:txBody>
          <a:bodyPr>
            <a:normAutofit fontScale="90000"/>
          </a:bodyPr>
          <a:lstStyle/>
          <a:p>
            <a:r>
              <a:rPr lang="en-US" dirty="0" err="1" smtClean="0">
                <a:latin typeface="Century Gothic"/>
                <a:cs typeface="Century Gothic"/>
              </a:rPr>
              <a:t>Edmodo</a:t>
            </a:r>
            <a:r>
              <a:rPr lang="en-US" dirty="0" smtClean="0">
                <a:latin typeface="Century Gothic"/>
                <a:cs typeface="Century Gothic"/>
              </a:rPr>
              <a:t>: </a:t>
            </a:r>
            <a:br>
              <a:rPr lang="en-US" dirty="0" smtClean="0">
                <a:latin typeface="Century Gothic"/>
                <a:cs typeface="Century Gothic"/>
              </a:rPr>
            </a:br>
            <a:r>
              <a:rPr lang="en-US" dirty="0" smtClean="0">
                <a:latin typeface="Century Gothic"/>
                <a:cs typeface="Century Gothic"/>
              </a:rPr>
              <a:t>Using Social Media in Education</a:t>
            </a:r>
            <a:endParaRPr lang="en-US" dirty="0">
              <a:latin typeface="Century Gothic"/>
              <a:cs typeface="Century Gothic"/>
            </a:endParaRPr>
          </a:p>
        </p:txBody>
      </p:sp>
      <p:sp>
        <p:nvSpPr>
          <p:cNvPr id="6" name="Subtitle 1"/>
          <p:cNvSpPr>
            <a:spLocks noGrp="1"/>
          </p:cNvSpPr>
          <p:nvPr>
            <p:ph type="subTitle" idx="1"/>
          </p:nvPr>
        </p:nvSpPr>
        <p:spPr>
          <a:xfrm>
            <a:off x="1371600" y="3429000"/>
            <a:ext cx="6400800" cy="1143000"/>
          </a:xfrm>
        </p:spPr>
        <p:txBody>
          <a:bodyPr/>
          <a:lstStyle/>
          <a:p>
            <a:r>
              <a:rPr lang="en-US" dirty="0" smtClean="0">
                <a:latin typeface="Century Gothic"/>
                <a:cs typeface="Century Gothic"/>
              </a:rPr>
              <a:t>Ariel Flinn</a:t>
            </a:r>
          </a:p>
          <a:p>
            <a:r>
              <a:rPr lang="en-US" dirty="0" smtClean="0">
                <a:latin typeface="Century Gothic"/>
                <a:cs typeface="Century Gothic"/>
              </a:rPr>
              <a:t>ITEC 7445</a:t>
            </a:r>
          </a:p>
          <a:p>
            <a:r>
              <a:rPr lang="en-US" dirty="0" smtClean="0">
                <a:latin typeface="Century Gothic"/>
                <a:cs typeface="Century Gothic"/>
              </a:rPr>
              <a:t>Dr. Moore</a:t>
            </a:r>
          </a:p>
          <a:p>
            <a:endParaRPr lang="en-US" dirty="0">
              <a:latin typeface="Century Gothic"/>
              <a:cs typeface="Century Gothic"/>
            </a:endParaRPr>
          </a:p>
        </p:txBody>
      </p:sp>
    </p:spTree>
    <p:extLst>
      <p:ext uri="{BB962C8B-B14F-4D97-AF65-F5344CB8AC3E}">
        <p14:creationId xmlns:p14="http://schemas.microsoft.com/office/powerpoint/2010/main" val="34680153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Communication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a:solidFill>
                  <a:srgbClr val="000000"/>
                </a:solidFill>
                <a:latin typeface="Century Gothic"/>
                <a:cs typeface="Century Gothic"/>
              </a:rPr>
              <a:t>Students can receive feedback from teachers and peers in real </a:t>
            </a:r>
            <a:r>
              <a:rPr lang="en-US" dirty="0" smtClean="0">
                <a:solidFill>
                  <a:srgbClr val="000000"/>
                </a:solidFill>
                <a:latin typeface="Century Gothic"/>
                <a:cs typeface="Century Gothic"/>
              </a:rPr>
              <a:t>time</a:t>
            </a:r>
            <a:endParaRPr lang="en-US" dirty="0" smtClean="0">
              <a:solidFill>
                <a:srgbClr val="000000"/>
              </a:solidFill>
              <a:latin typeface="Century Gothic"/>
              <a:cs typeface="Century Gothic"/>
            </a:endParaRPr>
          </a:p>
          <a:p>
            <a:pPr>
              <a:spcAft>
                <a:spcPts val="1800"/>
              </a:spcAft>
            </a:pPr>
            <a:r>
              <a:rPr lang="en-US" dirty="0" smtClean="0">
                <a:solidFill>
                  <a:srgbClr val="000000"/>
                </a:solidFill>
                <a:latin typeface="Century Gothic"/>
                <a:cs typeface="Century Gothic"/>
              </a:rPr>
              <a:t>Teachers </a:t>
            </a:r>
            <a:r>
              <a:rPr lang="en-US" dirty="0">
                <a:solidFill>
                  <a:srgbClr val="000000"/>
                </a:solidFill>
                <a:latin typeface="Century Gothic"/>
                <a:cs typeface="Century Gothic"/>
              </a:rPr>
              <a:t>can monitor student activity with optional automated notifications from </a:t>
            </a:r>
            <a:r>
              <a:rPr lang="en-US" dirty="0" err="1" smtClean="0">
                <a:solidFill>
                  <a:srgbClr val="000000"/>
                </a:solidFill>
                <a:latin typeface="Century Gothic"/>
                <a:cs typeface="Century Gothic"/>
              </a:rPr>
              <a:t>Edmodo</a:t>
            </a:r>
            <a:endParaRPr lang="en-US" dirty="0" smtClean="0">
              <a:solidFill>
                <a:srgbClr val="000000"/>
              </a:solidFill>
              <a:latin typeface="Century Gothic"/>
              <a:cs typeface="Century Gothic"/>
            </a:endParaRPr>
          </a:p>
          <a:p>
            <a:pPr>
              <a:spcAft>
                <a:spcPts val="1800"/>
              </a:spcAft>
            </a:pPr>
            <a:r>
              <a:rPr lang="en-US" dirty="0" smtClean="0">
                <a:solidFill>
                  <a:srgbClr val="000000"/>
                </a:solidFill>
                <a:latin typeface="Century Gothic"/>
                <a:cs typeface="Century Gothic"/>
              </a:rPr>
              <a:t>Teachers have the option to approve student posts before others can see them</a:t>
            </a:r>
            <a:r>
              <a:rPr lang="en-US" dirty="0" smtClean="0">
                <a:solidFill>
                  <a:srgbClr val="000000"/>
                </a:solidFill>
                <a:latin typeface="Century Gothic"/>
                <a:cs typeface="Century Gothic"/>
              </a:rPr>
              <a:t> </a:t>
            </a:r>
            <a:endParaRPr lang="en-US" dirty="0">
              <a:solidFill>
                <a:srgbClr val="000000"/>
              </a:solidFill>
              <a:latin typeface="Century Gothic"/>
              <a:cs typeface="Century Gothic"/>
            </a:endParaRPr>
          </a:p>
        </p:txBody>
      </p:sp>
    </p:spTree>
    <p:extLst>
      <p:ext uri="{BB962C8B-B14F-4D97-AF65-F5344CB8AC3E}">
        <p14:creationId xmlns:p14="http://schemas.microsoft.com/office/powerpoint/2010/main" val="22430698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Communication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lnSpcReduction="10000"/>
          </a:bodyPr>
          <a:lstStyle/>
          <a:p>
            <a:pPr>
              <a:spcAft>
                <a:spcPts val="1800"/>
              </a:spcAft>
            </a:pPr>
            <a:r>
              <a:rPr lang="en-US" dirty="0" smtClean="0">
                <a:solidFill>
                  <a:srgbClr val="000000"/>
                </a:solidFill>
                <a:latin typeface="Century Gothic"/>
                <a:cs typeface="Century Gothic"/>
              </a:rPr>
              <a:t>Teachers </a:t>
            </a:r>
            <a:r>
              <a:rPr lang="en-US" dirty="0" smtClean="0">
                <a:solidFill>
                  <a:srgbClr val="000000"/>
                </a:solidFill>
                <a:latin typeface="Century Gothic"/>
                <a:cs typeface="Century Gothic"/>
              </a:rPr>
              <a:t>can create groups and join groups; students can only join </a:t>
            </a:r>
            <a:r>
              <a:rPr lang="en-US" dirty="0" smtClean="0">
                <a:solidFill>
                  <a:srgbClr val="000000"/>
                </a:solidFill>
                <a:latin typeface="Century Gothic"/>
                <a:cs typeface="Century Gothic"/>
              </a:rPr>
              <a:t>groups</a:t>
            </a:r>
          </a:p>
          <a:p>
            <a:pPr>
              <a:spcAft>
                <a:spcPts val="1800"/>
              </a:spcAft>
            </a:pPr>
            <a:r>
              <a:rPr lang="en-US" dirty="0" smtClean="0">
                <a:solidFill>
                  <a:srgbClr val="000000"/>
                </a:solidFill>
                <a:latin typeface="Century Gothic"/>
                <a:cs typeface="Century Gothic"/>
              </a:rPr>
              <a:t>Groups are safe and secure with group codes that are only given to students in that group</a:t>
            </a:r>
          </a:p>
          <a:p>
            <a:pPr>
              <a:spcAft>
                <a:spcPts val="1800"/>
              </a:spcAft>
            </a:pPr>
            <a:r>
              <a:rPr lang="en-US" dirty="0" smtClean="0">
                <a:solidFill>
                  <a:srgbClr val="000000"/>
                </a:solidFill>
                <a:latin typeface="Century Gothic"/>
                <a:cs typeface="Century Gothic"/>
              </a:rPr>
              <a:t>Students can only join </a:t>
            </a:r>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if they have a group code</a:t>
            </a:r>
          </a:p>
          <a:p>
            <a:pPr>
              <a:spcAft>
                <a:spcPts val="1800"/>
              </a:spcAft>
            </a:pPr>
            <a:r>
              <a:rPr lang="en-US" dirty="0" smtClean="0">
                <a:solidFill>
                  <a:srgbClr val="000000"/>
                </a:solidFill>
                <a:latin typeface="Century Gothic"/>
                <a:cs typeface="Century Gothic"/>
              </a:rPr>
              <a:t>Teachers can lock the group code once all students have joined the group to prevent others from joining</a:t>
            </a:r>
          </a:p>
        </p:txBody>
      </p:sp>
    </p:spTree>
    <p:extLst>
      <p:ext uri="{BB962C8B-B14F-4D97-AF65-F5344CB8AC3E}">
        <p14:creationId xmlns:p14="http://schemas.microsoft.com/office/powerpoint/2010/main" val="10840283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Content Standards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smtClean="0">
                <a:latin typeface="Century Gothic"/>
                <a:cs typeface="Century Gothic"/>
              </a:rPr>
              <a:t>Teachers can use </a:t>
            </a:r>
            <a:r>
              <a:rPr lang="en-US" dirty="0" err="1" smtClean="0">
                <a:latin typeface="Century Gothic"/>
                <a:cs typeface="Century Gothic"/>
              </a:rPr>
              <a:t>Edmodo</a:t>
            </a:r>
            <a:r>
              <a:rPr lang="en-US" dirty="0" smtClean="0">
                <a:latin typeface="Century Gothic"/>
                <a:cs typeface="Century Gothic"/>
              </a:rPr>
              <a:t> to assign polls, quizzes with multiple answer formats (multiple choice, true/false, short answer, etc.), discussions, and other assignments for any content area and content standard</a:t>
            </a:r>
          </a:p>
          <a:p>
            <a:pPr>
              <a:spcAft>
                <a:spcPts val="1800"/>
              </a:spcAft>
            </a:pPr>
            <a:r>
              <a:rPr lang="en-US" dirty="0" smtClean="0">
                <a:latin typeface="Century Gothic"/>
                <a:cs typeface="Century Gothic"/>
              </a:rPr>
              <a:t>Students can use </a:t>
            </a:r>
            <a:r>
              <a:rPr lang="en-US" dirty="0" err="1" smtClean="0">
                <a:latin typeface="Century Gothic"/>
                <a:cs typeface="Century Gothic"/>
              </a:rPr>
              <a:t>Edmodo</a:t>
            </a:r>
            <a:r>
              <a:rPr lang="en-US" dirty="0" smtClean="0">
                <a:latin typeface="Century Gothic"/>
                <a:cs typeface="Century Gothic"/>
              </a:rPr>
              <a:t> to turn in assignments, even assignments not posted on </a:t>
            </a:r>
            <a:r>
              <a:rPr lang="en-US" dirty="0" err="1" smtClean="0">
                <a:latin typeface="Century Gothic"/>
                <a:cs typeface="Century Gothic"/>
              </a:rPr>
              <a:t>Edmodo</a:t>
            </a:r>
            <a:r>
              <a:rPr lang="en-US" dirty="0" smtClean="0">
                <a:latin typeface="Century Gothic"/>
                <a:cs typeface="Century Gothic"/>
              </a:rPr>
              <a:t> (experiment report, book report, </a:t>
            </a:r>
            <a:r>
              <a:rPr lang="en-US" dirty="0" err="1" smtClean="0">
                <a:latin typeface="Century Gothic"/>
                <a:cs typeface="Century Gothic"/>
              </a:rPr>
              <a:t>reseach</a:t>
            </a:r>
            <a:r>
              <a:rPr lang="en-US" dirty="0" smtClean="0">
                <a:latin typeface="Century Gothic"/>
                <a:cs typeface="Century Gothic"/>
              </a:rPr>
              <a:t> paper, poetry assignment, etc</a:t>
            </a:r>
            <a:r>
              <a:rPr lang="en-US" dirty="0" smtClean="0">
                <a:latin typeface="Century Gothic"/>
                <a:cs typeface="Century Gothic"/>
              </a:rPr>
              <a:t>.)</a:t>
            </a:r>
            <a:endParaRPr lang="en-US" dirty="0" smtClean="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Content Standards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smtClean="0">
                <a:latin typeface="Century Gothic"/>
                <a:cs typeface="Century Gothic"/>
              </a:rPr>
              <a:t>Teachers </a:t>
            </a:r>
            <a:r>
              <a:rPr lang="en-US" dirty="0" smtClean="0">
                <a:latin typeface="Century Gothic"/>
                <a:cs typeface="Century Gothic"/>
              </a:rPr>
              <a:t>can use </a:t>
            </a:r>
            <a:r>
              <a:rPr lang="en-US" dirty="0" err="1">
                <a:latin typeface="Century Gothic"/>
                <a:cs typeface="Century Gothic"/>
              </a:rPr>
              <a:t>Edmodo</a:t>
            </a:r>
            <a:r>
              <a:rPr lang="en-US" dirty="0">
                <a:latin typeface="Century Gothic"/>
                <a:cs typeface="Century Gothic"/>
              </a:rPr>
              <a:t> </a:t>
            </a:r>
            <a:r>
              <a:rPr lang="en-US" dirty="0" smtClean="0">
                <a:latin typeface="Century Gothic"/>
                <a:cs typeface="Century Gothic"/>
              </a:rPr>
              <a:t>to assign content-specific learning activities, such as </a:t>
            </a:r>
            <a:r>
              <a:rPr lang="en-US" dirty="0">
                <a:latin typeface="Century Gothic"/>
                <a:cs typeface="Century Gothic"/>
              </a:rPr>
              <a:t>book </a:t>
            </a:r>
            <a:r>
              <a:rPr lang="en-US" dirty="0" smtClean="0">
                <a:latin typeface="Century Gothic"/>
                <a:cs typeface="Century Gothic"/>
              </a:rPr>
              <a:t>discussions, </a:t>
            </a:r>
            <a:r>
              <a:rPr lang="en-US" dirty="0">
                <a:latin typeface="Century Gothic"/>
                <a:cs typeface="Century Gothic"/>
              </a:rPr>
              <a:t>math problems, historical role play, science probes, current event discussions, </a:t>
            </a:r>
            <a:r>
              <a:rPr lang="en-US" dirty="0" smtClean="0">
                <a:latin typeface="Century Gothic"/>
                <a:cs typeface="Century Gothic"/>
              </a:rPr>
              <a:t>and </a:t>
            </a:r>
            <a:r>
              <a:rPr lang="en-US" dirty="0">
                <a:latin typeface="Century Gothic"/>
                <a:cs typeface="Century Gothic"/>
              </a:rPr>
              <a:t>much </a:t>
            </a:r>
            <a:r>
              <a:rPr lang="en-US" dirty="0" smtClean="0">
                <a:latin typeface="Century Gothic"/>
                <a:cs typeface="Century Gothic"/>
              </a:rPr>
              <a:t>more</a:t>
            </a:r>
          </a:p>
          <a:p>
            <a:pPr>
              <a:spcAft>
                <a:spcPts val="1800"/>
              </a:spcAft>
            </a:pPr>
            <a:r>
              <a:rPr lang="en-US" dirty="0" smtClean="0">
                <a:latin typeface="Century Gothic"/>
                <a:cs typeface="Century Gothic"/>
              </a:rPr>
              <a:t>Teachers can create student profiles for famous people such as presidents, authors, scientists, and mathematicians; have students “communicate” with these figures while the teacher responds as that person</a:t>
            </a:r>
            <a:endParaRPr lang="en-US" dirty="0">
              <a:latin typeface="Century Gothic"/>
              <a:cs typeface="Century Gothic"/>
            </a:endParaRPr>
          </a:p>
        </p:txBody>
      </p:sp>
    </p:spTree>
    <p:extLst>
      <p:ext uri="{BB962C8B-B14F-4D97-AF65-F5344CB8AC3E}">
        <p14:creationId xmlns:p14="http://schemas.microsoft.com/office/powerpoint/2010/main" val="28187901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Content Standards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err="1">
                <a:latin typeface="Century Gothic"/>
                <a:cs typeface="Century Gothic"/>
              </a:rPr>
              <a:t>Edmodo</a:t>
            </a:r>
            <a:r>
              <a:rPr lang="en-US" dirty="0">
                <a:latin typeface="Century Gothic"/>
                <a:cs typeface="Century Gothic"/>
              </a:rPr>
              <a:t> offers a digital </a:t>
            </a:r>
            <a:r>
              <a:rPr lang="en-US" dirty="0" err="1">
                <a:latin typeface="Century Gothic"/>
                <a:cs typeface="Century Gothic"/>
              </a:rPr>
              <a:t>gradebook</a:t>
            </a:r>
            <a:r>
              <a:rPr lang="en-US" dirty="0">
                <a:latin typeface="Century Gothic"/>
                <a:cs typeface="Century Gothic"/>
              </a:rPr>
              <a:t> that </a:t>
            </a:r>
            <a:r>
              <a:rPr lang="en-US" dirty="0" smtClean="0">
                <a:latin typeface="Century Gothic"/>
                <a:cs typeface="Century Gothic"/>
              </a:rPr>
              <a:t>teachers can use </a:t>
            </a:r>
            <a:r>
              <a:rPr lang="en-US" dirty="0">
                <a:latin typeface="Century Gothic"/>
                <a:cs typeface="Century Gothic"/>
              </a:rPr>
              <a:t>to keep track of assignment grades for each content area</a:t>
            </a:r>
          </a:p>
          <a:p>
            <a:pPr>
              <a:spcAft>
                <a:spcPts val="600"/>
              </a:spcAft>
            </a:pPr>
            <a:r>
              <a:rPr lang="en-US" dirty="0">
                <a:latin typeface="Century Gothic"/>
                <a:cs typeface="Century Gothic"/>
              </a:rPr>
              <a:t>Teachers can share and borrow assignments with/from other teachers in the same content area anywhere in the world</a:t>
            </a:r>
          </a:p>
          <a:p>
            <a:pPr lvl="1">
              <a:spcAft>
                <a:spcPts val="600"/>
              </a:spcAft>
            </a:pPr>
            <a:r>
              <a:rPr lang="en-US" dirty="0">
                <a:latin typeface="Century Gothic"/>
                <a:cs typeface="Century Gothic"/>
              </a:rPr>
              <a:t>Use the </a:t>
            </a:r>
            <a:r>
              <a:rPr lang="en-US" dirty="0" err="1">
                <a:latin typeface="Century Gothic"/>
                <a:cs typeface="Century Gothic"/>
              </a:rPr>
              <a:t>Edmodo</a:t>
            </a:r>
            <a:r>
              <a:rPr lang="en-US" dirty="0">
                <a:latin typeface="Century Gothic"/>
                <a:cs typeface="Century Gothic"/>
              </a:rPr>
              <a:t> Library to keep track of assignments, study guides, and other resources you have borrowed from other teachers</a:t>
            </a:r>
          </a:p>
          <a:p>
            <a:pPr lvl="1">
              <a:spcAft>
                <a:spcPts val="600"/>
              </a:spcAft>
            </a:pPr>
            <a:r>
              <a:rPr lang="en-US" dirty="0">
                <a:latin typeface="Century Gothic"/>
                <a:cs typeface="Century Gothic"/>
              </a:rPr>
              <a:t>Organize your library by content area</a:t>
            </a:r>
          </a:p>
        </p:txBody>
      </p:sp>
    </p:spTree>
    <p:extLst>
      <p:ext uri="{BB962C8B-B14F-4D97-AF65-F5344CB8AC3E}">
        <p14:creationId xmlns:p14="http://schemas.microsoft.com/office/powerpoint/2010/main" val="27307024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Content Standards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sz="2400" dirty="0" smtClean="0">
                <a:latin typeface="Century Gothic"/>
                <a:cs typeface="Century Gothic"/>
              </a:rPr>
              <a:t>This video gives an example of how to use </a:t>
            </a:r>
            <a:r>
              <a:rPr lang="en-US" sz="2400" dirty="0" err="1" smtClean="0">
                <a:latin typeface="Century Gothic"/>
                <a:cs typeface="Century Gothic"/>
              </a:rPr>
              <a:t>Edmodo</a:t>
            </a:r>
            <a:r>
              <a:rPr lang="en-US" sz="2400" dirty="0" smtClean="0">
                <a:latin typeface="Century Gothic"/>
                <a:cs typeface="Century Gothic"/>
              </a:rPr>
              <a:t> to practice Language Arts standards. </a:t>
            </a:r>
            <a:endParaRPr lang="en-US" sz="2400" dirty="0">
              <a:latin typeface="Century Gothic"/>
              <a:cs typeface="Century Gothic"/>
            </a:endParaRPr>
          </a:p>
        </p:txBody>
      </p:sp>
      <p:pic>
        <p:nvPicPr>
          <p:cNvPr id="5" name="Edmodo for Language Arts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2920" y="2467926"/>
            <a:ext cx="6873966" cy="3383280"/>
          </a:xfrm>
          <a:prstGeom prst="rect">
            <a:avLst/>
          </a:prstGeom>
        </p:spPr>
      </p:pic>
    </p:spTree>
    <p:extLst>
      <p:ext uri="{BB962C8B-B14F-4D97-AF65-F5344CB8AC3E}">
        <p14:creationId xmlns:p14="http://schemas.microsoft.com/office/powerpoint/2010/main" val="19638383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ISTE Standards-S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r>
              <a:rPr lang="en-US" dirty="0" smtClean="0">
                <a:latin typeface="Century Gothic"/>
                <a:cs typeface="Century Gothic"/>
              </a:rPr>
              <a:t>1</a:t>
            </a:r>
            <a:r>
              <a:rPr lang="en-US" dirty="0">
                <a:latin typeface="Century Gothic"/>
                <a:cs typeface="Century Gothic"/>
              </a:rPr>
              <a:t>.</a:t>
            </a:r>
            <a:r>
              <a:rPr lang="en-US" dirty="0" smtClean="0">
                <a:latin typeface="Century Gothic"/>
                <a:cs typeface="Century Gothic"/>
              </a:rPr>
              <a:t> Creativity and Innovation</a:t>
            </a:r>
          </a:p>
          <a:p>
            <a:pPr lvl="1"/>
            <a:r>
              <a:rPr lang="en-US" sz="1600" dirty="0">
                <a:latin typeface="Century Gothic"/>
                <a:cs typeface="Century Gothic"/>
              </a:rPr>
              <a:t>Apply existing knowledge to generate new ideas, products, or processes</a:t>
            </a:r>
          </a:p>
          <a:p>
            <a:pPr lvl="1"/>
            <a:r>
              <a:rPr lang="en-US" sz="1600" dirty="0">
                <a:latin typeface="Century Gothic"/>
                <a:cs typeface="Century Gothic"/>
              </a:rPr>
              <a:t>Create original works as a means of personal or group expression</a:t>
            </a:r>
          </a:p>
          <a:p>
            <a:pPr lvl="1"/>
            <a:r>
              <a:rPr lang="en-US" sz="1600" dirty="0">
                <a:latin typeface="Century Gothic"/>
                <a:cs typeface="Century Gothic"/>
              </a:rPr>
              <a:t>Identify trends and forecast </a:t>
            </a:r>
            <a:r>
              <a:rPr lang="en-US" sz="1600" dirty="0" smtClean="0">
                <a:latin typeface="Century Gothic"/>
                <a:cs typeface="Century Gothic"/>
              </a:rPr>
              <a:t>possibilities</a:t>
            </a:r>
          </a:p>
          <a:p>
            <a:pPr lvl="1"/>
            <a:endParaRPr lang="en-US" sz="1600" dirty="0" smtClean="0">
              <a:latin typeface="Century Gothic"/>
              <a:cs typeface="Century Gothic"/>
            </a:endParaRPr>
          </a:p>
          <a:p>
            <a:r>
              <a:rPr lang="en-US" dirty="0" smtClean="0">
                <a:latin typeface="Century Gothic"/>
                <a:cs typeface="Century Gothic"/>
              </a:rPr>
              <a:t>2. Communication and Collaboration</a:t>
            </a:r>
          </a:p>
          <a:p>
            <a:pPr lvl="1"/>
            <a:r>
              <a:rPr lang="en-US" sz="1600" dirty="0" smtClean="0">
                <a:latin typeface="Century Gothic"/>
                <a:cs typeface="Century Gothic"/>
              </a:rPr>
              <a:t> </a:t>
            </a:r>
            <a:r>
              <a:rPr lang="en-US" sz="1600" dirty="0">
                <a:latin typeface="Century Gothic"/>
                <a:cs typeface="Century Gothic"/>
              </a:rPr>
              <a:t>Interact, collaborate, and publish with peers, </a:t>
            </a:r>
            <a:r>
              <a:rPr lang="en-US" sz="1600" dirty="0" smtClean="0">
                <a:latin typeface="Century Gothic"/>
                <a:cs typeface="Century Gothic"/>
              </a:rPr>
              <a:t>experts</a:t>
            </a:r>
            <a:r>
              <a:rPr lang="en-US" sz="1600" dirty="0">
                <a:latin typeface="Century Gothic"/>
                <a:cs typeface="Century Gothic"/>
              </a:rPr>
              <a:t>, or others employing a variety of digital </a:t>
            </a:r>
            <a:r>
              <a:rPr lang="en-US" sz="1600" dirty="0" smtClean="0">
                <a:latin typeface="Century Gothic"/>
                <a:cs typeface="Century Gothic"/>
              </a:rPr>
              <a:t>environments </a:t>
            </a:r>
            <a:r>
              <a:rPr lang="en-US" sz="1600" dirty="0">
                <a:latin typeface="Century Gothic"/>
                <a:cs typeface="Century Gothic"/>
              </a:rPr>
              <a:t>and </a:t>
            </a:r>
            <a:r>
              <a:rPr lang="en-US" sz="1600" dirty="0" smtClean="0">
                <a:latin typeface="Century Gothic"/>
                <a:cs typeface="Century Gothic"/>
              </a:rPr>
              <a:t>media</a:t>
            </a:r>
          </a:p>
          <a:p>
            <a:pPr lvl="1"/>
            <a:r>
              <a:rPr lang="en-US" sz="1600" dirty="0" smtClean="0">
                <a:latin typeface="Century Gothic"/>
                <a:cs typeface="Century Gothic"/>
              </a:rPr>
              <a:t>Communicate </a:t>
            </a:r>
            <a:r>
              <a:rPr lang="en-US" sz="1600" dirty="0">
                <a:latin typeface="Century Gothic"/>
                <a:cs typeface="Century Gothic"/>
              </a:rPr>
              <a:t>information and ideas effectively </a:t>
            </a:r>
            <a:r>
              <a:rPr lang="en-US" sz="1600" dirty="0" smtClean="0">
                <a:latin typeface="Century Gothic"/>
                <a:cs typeface="Century Gothic"/>
              </a:rPr>
              <a:t>to </a:t>
            </a:r>
            <a:r>
              <a:rPr lang="en-US" sz="1600" dirty="0">
                <a:latin typeface="Century Gothic"/>
                <a:cs typeface="Century Gothic"/>
              </a:rPr>
              <a:t>multiple audiences using a variety of media </a:t>
            </a:r>
            <a:r>
              <a:rPr lang="en-US" sz="1600" dirty="0" smtClean="0">
                <a:latin typeface="Century Gothic"/>
                <a:cs typeface="Century Gothic"/>
              </a:rPr>
              <a:t>and formats</a:t>
            </a:r>
          </a:p>
          <a:p>
            <a:pPr lvl="1"/>
            <a:r>
              <a:rPr lang="en-US" sz="1600" dirty="0" smtClean="0">
                <a:latin typeface="Century Gothic"/>
                <a:cs typeface="Century Gothic"/>
              </a:rPr>
              <a:t>Contribute </a:t>
            </a:r>
            <a:r>
              <a:rPr lang="en-US" sz="1600" dirty="0">
                <a:latin typeface="Century Gothic"/>
                <a:cs typeface="Century Gothic"/>
              </a:rPr>
              <a:t>to project teams to produce original </a:t>
            </a:r>
            <a:r>
              <a:rPr lang="en-US" sz="1600" dirty="0" smtClean="0">
                <a:latin typeface="Century Gothic"/>
                <a:cs typeface="Century Gothic"/>
              </a:rPr>
              <a:t>works </a:t>
            </a:r>
            <a:r>
              <a:rPr lang="en-US" sz="1600" dirty="0">
                <a:latin typeface="Century Gothic"/>
                <a:cs typeface="Century Gothic"/>
              </a:rPr>
              <a:t>or solve </a:t>
            </a:r>
            <a:r>
              <a:rPr lang="en-US" sz="1600" dirty="0" smtClean="0">
                <a:latin typeface="Century Gothic"/>
                <a:cs typeface="Century Gothic"/>
              </a:rPr>
              <a:t>problems</a:t>
            </a:r>
          </a:p>
          <a:p>
            <a:pPr lvl="1"/>
            <a:endParaRPr lang="en-US" sz="1600" dirty="0" smtClean="0">
              <a:latin typeface="Century Gothic"/>
              <a:cs typeface="Century Gothic"/>
            </a:endParaRPr>
          </a:p>
          <a:p>
            <a:pPr lvl="1"/>
            <a:endParaRPr lang="en-US" dirty="0" smtClean="0">
              <a:latin typeface="Century Gothic"/>
              <a:cs typeface="Century Gothic"/>
            </a:endParaRPr>
          </a:p>
        </p:txBody>
      </p:sp>
    </p:spTree>
    <p:extLst>
      <p:ext uri="{BB962C8B-B14F-4D97-AF65-F5344CB8AC3E}">
        <p14:creationId xmlns:p14="http://schemas.microsoft.com/office/powerpoint/2010/main" val="411387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ISTE Standards-S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lnSpcReduction="10000"/>
          </a:bodyPr>
          <a:lstStyle/>
          <a:p>
            <a:r>
              <a:rPr lang="en-US" dirty="0" smtClean="0">
                <a:latin typeface="Century Gothic"/>
                <a:cs typeface="Century Gothic"/>
              </a:rPr>
              <a:t>3</a:t>
            </a:r>
            <a:r>
              <a:rPr lang="en-US" dirty="0" smtClean="0">
                <a:latin typeface="Century Gothic"/>
                <a:cs typeface="Century Gothic"/>
              </a:rPr>
              <a:t>. Research and Information Fluency</a:t>
            </a:r>
          </a:p>
          <a:p>
            <a:pPr lvl="1"/>
            <a:r>
              <a:rPr lang="en-US" sz="1600" dirty="0">
                <a:latin typeface="Century Gothic"/>
                <a:cs typeface="Century Gothic"/>
              </a:rPr>
              <a:t>Plan strategies to guide </a:t>
            </a:r>
            <a:r>
              <a:rPr lang="en-US" sz="1600" dirty="0" smtClean="0">
                <a:latin typeface="Century Gothic"/>
                <a:cs typeface="Century Gothic"/>
              </a:rPr>
              <a:t>inquiry</a:t>
            </a:r>
          </a:p>
          <a:p>
            <a:pPr lvl="1"/>
            <a:r>
              <a:rPr lang="en-US" sz="1600" dirty="0" smtClean="0">
                <a:latin typeface="Century Gothic"/>
                <a:cs typeface="Century Gothic"/>
              </a:rPr>
              <a:t>Locate</a:t>
            </a:r>
            <a:r>
              <a:rPr lang="en-US" sz="1600" dirty="0">
                <a:latin typeface="Century Gothic"/>
                <a:cs typeface="Century Gothic"/>
              </a:rPr>
              <a:t>, organize, analyze, evaluate, synthesize, </a:t>
            </a:r>
            <a:r>
              <a:rPr lang="en-US" sz="1600" dirty="0" smtClean="0">
                <a:latin typeface="Century Gothic"/>
                <a:cs typeface="Century Gothic"/>
              </a:rPr>
              <a:t>and </a:t>
            </a:r>
            <a:r>
              <a:rPr lang="en-US" sz="1600" dirty="0">
                <a:latin typeface="Century Gothic"/>
                <a:cs typeface="Century Gothic"/>
              </a:rPr>
              <a:t>ethically use information from a variety of </a:t>
            </a:r>
            <a:r>
              <a:rPr lang="en-US" sz="1600" dirty="0" smtClean="0">
                <a:latin typeface="Century Gothic"/>
                <a:cs typeface="Century Gothic"/>
              </a:rPr>
              <a:t>sources </a:t>
            </a:r>
            <a:r>
              <a:rPr lang="en-US" sz="1600" dirty="0">
                <a:latin typeface="Century Gothic"/>
                <a:cs typeface="Century Gothic"/>
              </a:rPr>
              <a:t>and </a:t>
            </a:r>
            <a:r>
              <a:rPr lang="en-US" sz="1600" dirty="0" smtClean="0">
                <a:latin typeface="Century Gothic"/>
                <a:cs typeface="Century Gothic"/>
              </a:rPr>
              <a:t>media</a:t>
            </a:r>
          </a:p>
          <a:p>
            <a:pPr lvl="1"/>
            <a:r>
              <a:rPr lang="en-US" sz="1600" dirty="0" smtClean="0">
                <a:latin typeface="Century Gothic"/>
                <a:cs typeface="Century Gothic"/>
              </a:rPr>
              <a:t>Evaluate </a:t>
            </a:r>
            <a:r>
              <a:rPr lang="en-US" sz="1600" dirty="0">
                <a:latin typeface="Century Gothic"/>
                <a:cs typeface="Century Gothic"/>
              </a:rPr>
              <a:t>and select information sources and digital </a:t>
            </a:r>
            <a:r>
              <a:rPr lang="en-US" sz="1600" dirty="0" smtClean="0">
                <a:latin typeface="Century Gothic"/>
                <a:cs typeface="Century Gothic"/>
              </a:rPr>
              <a:t>tools </a:t>
            </a:r>
            <a:r>
              <a:rPr lang="en-US" sz="1600" dirty="0">
                <a:latin typeface="Century Gothic"/>
                <a:cs typeface="Century Gothic"/>
              </a:rPr>
              <a:t>based on the appropriateness to specific </a:t>
            </a:r>
            <a:r>
              <a:rPr lang="en-US" sz="1600" dirty="0" smtClean="0">
                <a:latin typeface="Century Gothic"/>
                <a:cs typeface="Century Gothic"/>
              </a:rPr>
              <a:t>tasks</a:t>
            </a:r>
          </a:p>
          <a:p>
            <a:pPr lvl="1"/>
            <a:r>
              <a:rPr lang="en-US" sz="1600" dirty="0" smtClean="0">
                <a:latin typeface="Century Gothic"/>
                <a:cs typeface="Century Gothic"/>
              </a:rPr>
              <a:t>Process </a:t>
            </a:r>
            <a:r>
              <a:rPr lang="en-US" sz="1600" dirty="0">
                <a:latin typeface="Century Gothic"/>
                <a:cs typeface="Century Gothic"/>
              </a:rPr>
              <a:t>data and report </a:t>
            </a:r>
            <a:r>
              <a:rPr lang="en-US" sz="1600" dirty="0" smtClean="0">
                <a:latin typeface="Century Gothic"/>
                <a:cs typeface="Century Gothic"/>
              </a:rPr>
              <a:t>results</a:t>
            </a:r>
          </a:p>
          <a:p>
            <a:pPr lvl="1"/>
            <a:endParaRPr lang="en-US" sz="1600" dirty="0">
              <a:latin typeface="Century Gothic"/>
              <a:cs typeface="Century Gothic"/>
            </a:endParaRPr>
          </a:p>
          <a:p>
            <a:r>
              <a:rPr lang="en-US" dirty="0">
                <a:solidFill>
                  <a:srgbClr val="000000"/>
                </a:solidFill>
                <a:latin typeface="Century Gothic"/>
                <a:cs typeface="Century Gothic"/>
              </a:rPr>
              <a:t>4. Critical Thinking, Problem Solving, and Decision Making</a:t>
            </a:r>
          </a:p>
          <a:p>
            <a:pPr lvl="1"/>
            <a:r>
              <a:rPr lang="en-US" sz="1600" dirty="0">
                <a:solidFill>
                  <a:srgbClr val="000000"/>
                </a:solidFill>
                <a:latin typeface="Century Gothic"/>
                <a:cs typeface="Century Gothic"/>
              </a:rPr>
              <a:t>Identify and define authentic problems and significant questions for investigation</a:t>
            </a:r>
          </a:p>
          <a:p>
            <a:pPr lvl="1"/>
            <a:r>
              <a:rPr lang="en-US" sz="1600" dirty="0">
                <a:solidFill>
                  <a:srgbClr val="000000"/>
                </a:solidFill>
                <a:latin typeface="Century Gothic"/>
                <a:cs typeface="Century Gothic"/>
              </a:rPr>
              <a:t>Plan and manage activities to develop a solution or complete a project</a:t>
            </a:r>
          </a:p>
          <a:p>
            <a:pPr lvl="1"/>
            <a:r>
              <a:rPr lang="en-US" sz="1600" dirty="0">
                <a:solidFill>
                  <a:srgbClr val="000000"/>
                </a:solidFill>
                <a:latin typeface="Century Gothic"/>
                <a:cs typeface="Century Gothic"/>
              </a:rPr>
              <a:t>Collect and analyze data to identify solutions and/or make informed decisions</a:t>
            </a:r>
          </a:p>
          <a:p>
            <a:pPr lvl="1"/>
            <a:r>
              <a:rPr lang="en-US" sz="1600" dirty="0">
                <a:solidFill>
                  <a:srgbClr val="000000"/>
                </a:solidFill>
                <a:latin typeface="Century Gothic"/>
                <a:cs typeface="Century Gothic"/>
              </a:rPr>
              <a:t>Use multiple processes and diverse perspectives to explore alternative solutions</a:t>
            </a:r>
          </a:p>
          <a:p>
            <a:pPr lvl="1"/>
            <a:endParaRPr lang="en-US" sz="1600" dirty="0">
              <a:latin typeface="Century Gothic"/>
              <a:cs typeface="Century Gothic"/>
            </a:endParaRPr>
          </a:p>
          <a:p>
            <a:pPr lvl="1"/>
            <a:endParaRPr lang="en-US" dirty="0" smtClean="0">
              <a:latin typeface="Century Gothic"/>
              <a:cs typeface="Century Gothic"/>
            </a:endParaRPr>
          </a:p>
        </p:txBody>
      </p:sp>
    </p:spTree>
    <p:extLst>
      <p:ext uri="{BB962C8B-B14F-4D97-AF65-F5344CB8AC3E}">
        <p14:creationId xmlns:p14="http://schemas.microsoft.com/office/powerpoint/2010/main" val="19665271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ISTE Standards-S </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r>
              <a:rPr lang="en-US" dirty="0" smtClean="0">
                <a:solidFill>
                  <a:srgbClr val="000000"/>
                </a:solidFill>
                <a:latin typeface="Century Gothic"/>
                <a:cs typeface="Century Gothic"/>
              </a:rPr>
              <a:t>5</a:t>
            </a:r>
            <a:r>
              <a:rPr lang="en-US" dirty="0" smtClean="0">
                <a:solidFill>
                  <a:srgbClr val="000000"/>
                </a:solidFill>
                <a:latin typeface="Century Gothic"/>
                <a:cs typeface="Century Gothic"/>
              </a:rPr>
              <a:t>. Digital Citizenship</a:t>
            </a:r>
          </a:p>
          <a:p>
            <a:pPr lvl="1"/>
            <a:r>
              <a:rPr lang="en-US" sz="1600" dirty="0" smtClean="0">
                <a:solidFill>
                  <a:srgbClr val="000000"/>
                </a:solidFill>
                <a:latin typeface="Century Gothic"/>
                <a:cs typeface="Century Gothic"/>
              </a:rPr>
              <a:t>Advocate </a:t>
            </a:r>
            <a:r>
              <a:rPr lang="en-US" sz="1600" dirty="0">
                <a:solidFill>
                  <a:srgbClr val="000000"/>
                </a:solidFill>
                <a:latin typeface="Century Gothic"/>
                <a:cs typeface="Century Gothic"/>
              </a:rPr>
              <a:t>and practice safe, legal, and responsible </a:t>
            </a:r>
            <a:r>
              <a:rPr lang="en-US" sz="1600" dirty="0" smtClean="0">
                <a:solidFill>
                  <a:srgbClr val="000000"/>
                </a:solidFill>
                <a:latin typeface="Century Gothic"/>
                <a:cs typeface="Century Gothic"/>
              </a:rPr>
              <a:t>use </a:t>
            </a:r>
            <a:r>
              <a:rPr lang="en-US" sz="1600" dirty="0">
                <a:solidFill>
                  <a:srgbClr val="000000"/>
                </a:solidFill>
                <a:latin typeface="Century Gothic"/>
                <a:cs typeface="Century Gothic"/>
              </a:rPr>
              <a:t>of information and </a:t>
            </a:r>
            <a:r>
              <a:rPr lang="en-US" sz="1600" dirty="0" smtClean="0">
                <a:solidFill>
                  <a:srgbClr val="000000"/>
                </a:solidFill>
                <a:latin typeface="Century Gothic"/>
                <a:cs typeface="Century Gothic"/>
              </a:rPr>
              <a:t>technology</a:t>
            </a:r>
          </a:p>
          <a:p>
            <a:pPr lvl="1"/>
            <a:r>
              <a:rPr lang="en-US" sz="1600" dirty="0" smtClean="0">
                <a:solidFill>
                  <a:srgbClr val="000000"/>
                </a:solidFill>
                <a:latin typeface="Century Gothic"/>
                <a:cs typeface="Century Gothic"/>
              </a:rPr>
              <a:t>Exhibit </a:t>
            </a:r>
            <a:r>
              <a:rPr lang="en-US" sz="1600" dirty="0">
                <a:solidFill>
                  <a:srgbClr val="000000"/>
                </a:solidFill>
                <a:latin typeface="Century Gothic"/>
                <a:cs typeface="Century Gothic"/>
              </a:rPr>
              <a:t>a positive attitude toward using technology </a:t>
            </a:r>
            <a:r>
              <a:rPr lang="en-US" sz="1600" dirty="0" smtClean="0">
                <a:solidFill>
                  <a:srgbClr val="000000"/>
                </a:solidFill>
                <a:latin typeface="Century Gothic"/>
                <a:cs typeface="Century Gothic"/>
              </a:rPr>
              <a:t>that </a:t>
            </a:r>
            <a:r>
              <a:rPr lang="en-US" sz="1600" dirty="0">
                <a:solidFill>
                  <a:srgbClr val="000000"/>
                </a:solidFill>
                <a:latin typeface="Century Gothic"/>
                <a:cs typeface="Century Gothic"/>
              </a:rPr>
              <a:t>supports collaboration, learning, and </a:t>
            </a:r>
            <a:r>
              <a:rPr lang="en-US" sz="1600" dirty="0" smtClean="0">
                <a:solidFill>
                  <a:srgbClr val="000000"/>
                </a:solidFill>
                <a:latin typeface="Century Gothic"/>
                <a:cs typeface="Century Gothic"/>
              </a:rPr>
              <a:t>productivity</a:t>
            </a:r>
          </a:p>
          <a:p>
            <a:pPr lvl="1"/>
            <a:r>
              <a:rPr lang="en-US" sz="1600" dirty="0" smtClean="0">
                <a:solidFill>
                  <a:srgbClr val="000000"/>
                </a:solidFill>
                <a:latin typeface="Century Gothic"/>
                <a:cs typeface="Century Gothic"/>
              </a:rPr>
              <a:t>Demonstrate </a:t>
            </a:r>
            <a:r>
              <a:rPr lang="en-US" sz="1600" dirty="0">
                <a:solidFill>
                  <a:srgbClr val="000000"/>
                </a:solidFill>
                <a:latin typeface="Century Gothic"/>
                <a:cs typeface="Century Gothic"/>
              </a:rPr>
              <a:t>personal responsibility for </a:t>
            </a:r>
            <a:r>
              <a:rPr lang="en-US" sz="1600" dirty="0" smtClean="0">
                <a:solidFill>
                  <a:srgbClr val="000000"/>
                </a:solidFill>
                <a:latin typeface="Century Gothic"/>
                <a:cs typeface="Century Gothic"/>
              </a:rPr>
              <a:t>lifelong learning</a:t>
            </a:r>
          </a:p>
          <a:p>
            <a:pPr lvl="1"/>
            <a:r>
              <a:rPr lang="en-US" sz="1600" dirty="0" smtClean="0">
                <a:solidFill>
                  <a:srgbClr val="000000"/>
                </a:solidFill>
                <a:latin typeface="Century Gothic"/>
                <a:cs typeface="Century Gothic"/>
              </a:rPr>
              <a:t>Exhibit </a:t>
            </a:r>
            <a:r>
              <a:rPr lang="en-US" sz="1600" dirty="0">
                <a:solidFill>
                  <a:srgbClr val="000000"/>
                </a:solidFill>
                <a:latin typeface="Century Gothic"/>
                <a:cs typeface="Century Gothic"/>
              </a:rPr>
              <a:t>leadership for digital </a:t>
            </a:r>
            <a:r>
              <a:rPr lang="en-US" sz="1600" dirty="0" smtClean="0">
                <a:solidFill>
                  <a:srgbClr val="000000"/>
                </a:solidFill>
                <a:latin typeface="Century Gothic"/>
                <a:cs typeface="Century Gothic"/>
              </a:rPr>
              <a:t>citizenship</a:t>
            </a:r>
          </a:p>
          <a:p>
            <a:pPr lvl="1"/>
            <a:endParaRPr lang="en-US" sz="1600" dirty="0" smtClean="0">
              <a:solidFill>
                <a:srgbClr val="000000"/>
              </a:solidFill>
              <a:latin typeface="Century Gothic"/>
              <a:cs typeface="Century Gothic"/>
            </a:endParaRPr>
          </a:p>
          <a:p>
            <a:r>
              <a:rPr lang="en-US" dirty="0">
                <a:solidFill>
                  <a:srgbClr val="000000"/>
                </a:solidFill>
                <a:latin typeface="Century Gothic"/>
                <a:cs typeface="Century Gothic"/>
              </a:rPr>
              <a:t>6</a:t>
            </a:r>
            <a:r>
              <a:rPr lang="en-US" dirty="0" smtClean="0">
                <a:solidFill>
                  <a:srgbClr val="000000"/>
                </a:solidFill>
                <a:latin typeface="Century Gothic"/>
                <a:cs typeface="Century Gothic"/>
              </a:rPr>
              <a:t>. Technology Operations and Concepts</a:t>
            </a:r>
          </a:p>
          <a:p>
            <a:pPr lvl="1"/>
            <a:r>
              <a:rPr lang="en-US" sz="1600" dirty="0">
                <a:solidFill>
                  <a:srgbClr val="000000"/>
                </a:solidFill>
                <a:latin typeface="Century Gothic"/>
                <a:cs typeface="Century Gothic"/>
              </a:rPr>
              <a:t>Understand and use technology </a:t>
            </a:r>
            <a:r>
              <a:rPr lang="en-US" sz="1600" dirty="0" smtClean="0">
                <a:solidFill>
                  <a:srgbClr val="000000"/>
                </a:solidFill>
                <a:latin typeface="Century Gothic"/>
                <a:cs typeface="Century Gothic"/>
              </a:rPr>
              <a:t>systems</a:t>
            </a:r>
          </a:p>
          <a:p>
            <a:pPr lvl="1"/>
            <a:r>
              <a:rPr lang="en-US" sz="1600" dirty="0" smtClean="0">
                <a:solidFill>
                  <a:srgbClr val="000000"/>
                </a:solidFill>
                <a:latin typeface="Century Gothic"/>
                <a:cs typeface="Century Gothic"/>
              </a:rPr>
              <a:t>Select </a:t>
            </a:r>
            <a:r>
              <a:rPr lang="en-US" sz="1600" dirty="0">
                <a:solidFill>
                  <a:srgbClr val="000000"/>
                </a:solidFill>
                <a:latin typeface="Century Gothic"/>
                <a:cs typeface="Century Gothic"/>
              </a:rPr>
              <a:t>and use applications effectively </a:t>
            </a:r>
            <a:r>
              <a:rPr lang="en-US" sz="1600" dirty="0" smtClean="0">
                <a:solidFill>
                  <a:srgbClr val="000000"/>
                </a:solidFill>
                <a:latin typeface="Century Gothic"/>
                <a:cs typeface="Century Gothic"/>
              </a:rPr>
              <a:t>and productively</a:t>
            </a:r>
          </a:p>
          <a:p>
            <a:pPr lvl="1"/>
            <a:r>
              <a:rPr lang="en-US" sz="1600" dirty="0" smtClean="0">
                <a:solidFill>
                  <a:srgbClr val="000000"/>
                </a:solidFill>
                <a:latin typeface="Century Gothic"/>
                <a:cs typeface="Century Gothic"/>
              </a:rPr>
              <a:t>Troubleshoot </a:t>
            </a:r>
            <a:r>
              <a:rPr lang="en-US" sz="1600" dirty="0">
                <a:solidFill>
                  <a:srgbClr val="000000"/>
                </a:solidFill>
                <a:latin typeface="Century Gothic"/>
                <a:cs typeface="Century Gothic"/>
              </a:rPr>
              <a:t>systems and </a:t>
            </a:r>
            <a:r>
              <a:rPr lang="en-US" sz="1600" dirty="0" smtClean="0">
                <a:solidFill>
                  <a:srgbClr val="000000"/>
                </a:solidFill>
                <a:latin typeface="Century Gothic"/>
                <a:cs typeface="Century Gothic"/>
              </a:rPr>
              <a:t>applications</a:t>
            </a:r>
          </a:p>
          <a:p>
            <a:pPr lvl="1"/>
            <a:r>
              <a:rPr lang="en-US" sz="1600" dirty="0" smtClean="0">
                <a:solidFill>
                  <a:srgbClr val="000000"/>
                </a:solidFill>
                <a:latin typeface="Century Gothic"/>
                <a:cs typeface="Century Gothic"/>
              </a:rPr>
              <a:t>Transfer </a:t>
            </a:r>
            <a:r>
              <a:rPr lang="en-US" sz="1600" dirty="0">
                <a:solidFill>
                  <a:srgbClr val="000000"/>
                </a:solidFill>
                <a:latin typeface="Century Gothic"/>
                <a:cs typeface="Century Gothic"/>
              </a:rPr>
              <a:t>current knowledge to learning </a:t>
            </a:r>
            <a:r>
              <a:rPr lang="en-US" sz="1600" dirty="0" smtClean="0">
                <a:solidFill>
                  <a:srgbClr val="000000"/>
                </a:solidFill>
                <a:latin typeface="Century Gothic"/>
                <a:cs typeface="Century Gothic"/>
              </a:rPr>
              <a:t>of </a:t>
            </a:r>
            <a:r>
              <a:rPr lang="en-US" sz="1600" dirty="0">
                <a:solidFill>
                  <a:srgbClr val="000000"/>
                </a:solidFill>
                <a:latin typeface="Century Gothic"/>
                <a:cs typeface="Century Gothic"/>
              </a:rPr>
              <a:t>new technologies</a:t>
            </a:r>
            <a:endParaRPr lang="en-US" dirty="0" smtClean="0">
              <a:solidFill>
                <a:srgbClr val="000000"/>
              </a:solidFill>
              <a:latin typeface="Century Gothic"/>
              <a:cs typeface="Century Gothic"/>
            </a:endParaRPr>
          </a:p>
        </p:txBody>
      </p:sp>
    </p:spTree>
    <p:extLst>
      <p:ext uri="{BB962C8B-B14F-4D97-AF65-F5344CB8AC3E}">
        <p14:creationId xmlns:p14="http://schemas.microsoft.com/office/powerpoint/2010/main" val="23847451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Student Learning Goals</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pPr>
              <a:spcAft>
                <a:spcPts val="1800"/>
              </a:spcAft>
            </a:pPr>
            <a:r>
              <a:rPr lang="en-US" sz="2800" dirty="0">
                <a:latin typeface="Century Gothic"/>
                <a:cs typeface="Century Gothic"/>
              </a:rPr>
              <a:t>T</a:t>
            </a:r>
            <a:r>
              <a:rPr lang="en-US" sz="2800" dirty="0" smtClean="0">
                <a:latin typeface="Century Gothic"/>
                <a:cs typeface="Century Gothic"/>
              </a:rPr>
              <a:t>eachers can post a problem on the </a:t>
            </a:r>
            <a:r>
              <a:rPr lang="en-US" sz="2800" dirty="0" err="1" smtClean="0">
                <a:latin typeface="Century Gothic"/>
                <a:cs typeface="Century Gothic"/>
              </a:rPr>
              <a:t>Edmodo</a:t>
            </a:r>
            <a:r>
              <a:rPr lang="en-US" sz="2800" dirty="0" smtClean="0">
                <a:latin typeface="Century Gothic"/>
                <a:cs typeface="Century Gothic"/>
              </a:rPr>
              <a:t> class page, have students reply using the scientific inquiry process</a:t>
            </a:r>
          </a:p>
          <a:p>
            <a:pPr>
              <a:spcAft>
                <a:spcPts val="1800"/>
              </a:spcAft>
            </a:pPr>
            <a:r>
              <a:rPr lang="en-US" sz="2800" dirty="0" smtClean="0">
                <a:latin typeface="Century Gothic"/>
                <a:cs typeface="Century Gothic"/>
              </a:rPr>
              <a:t>Teachers can design </a:t>
            </a:r>
            <a:r>
              <a:rPr lang="en-US" sz="2800" dirty="0">
                <a:latin typeface="Century Gothic"/>
                <a:cs typeface="Century Gothic"/>
              </a:rPr>
              <a:t>authentic, project-based, </a:t>
            </a:r>
            <a:r>
              <a:rPr lang="en-US" sz="2800" dirty="0" smtClean="0">
                <a:latin typeface="Century Gothic"/>
                <a:cs typeface="Century Gothic"/>
              </a:rPr>
              <a:t>learner-centered assignments on </a:t>
            </a:r>
            <a:r>
              <a:rPr lang="en-US" sz="2800" dirty="0" err="1" smtClean="0">
                <a:latin typeface="Century Gothic"/>
                <a:cs typeface="Century Gothic"/>
              </a:rPr>
              <a:t>Edmodo</a:t>
            </a:r>
            <a:r>
              <a:rPr lang="en-US" sz="2800" dirty="0" smtClean="0">
                <a:latin typeface="Century Gothic"/>
                <a:cs typeface="Century Gothic"/>
              </a:rPr>
              <a:t> that would require students to use higher order thinking skills, such as a persuasive paper on why the school should have healthier choices in the cafeteria</a:t>
            </a:r>
            <a:endParaRPr lang="en-US" sz="2300" dirty="0" smtClean="0">
              <a:latin typeface="Century Gothic"/>
              <a:cs typeface="Century Gothic"/>
            </a:endParaRPr>
          </a:p>
          <a:p>
            <a:pPr>
              <a:spcAft>
                <a:spcPts val="1800"/>
              </a:spcAft>
            </a:pPr>
            <a:r>
              <a:rPr lang="en-US" sz="2800" dirty="0" smtClean="0">
                <a:latin typeface="Century Gothic"/>
                <a:cs typeface="Century Gothic"/>
              </a:rPr>
              <a:t>Students can collaborate in small groups to solve a problem on the </a:t>
            </a:r>
            <a:r>
              <a:rPr lang="en-US" sz="2800" dirty="0" err="1" smtClean="0">
                <a:latin typeface="Century Gothic"/>
                <a:cs typeface="Century Gothic"/>
              </a:rPr>
              <a:t>Edmodo</a:t>
            </a:r>
            <a:r>
              <a:rPr lang="en-US" sz="2800" dirty="0" smtClean="0">
                <a:latin typeface="Century Gothic"/>
                <a:cs typeface="Century Gothic"/>
              </a:rPr>
              <a:t> class </a:t>
            </a:r>
            <a:r>
              <a:rPr lang="en-US" sz="2800" dirty="0" smtClean="0">
                <a:latin typeface="Century Gothic"/>
                <a:cs typeface="Century Gothic"/>
              </a:rPr>
              <a:t>page</a:t>
            </a:r>
            <a:endParaRPr lang="en-US" sz="2800" dirty="0" smtClean="0">
              <a:latin typeface="Century Gothic"/>
              <a:cs typeface="Century Gothic"/>
            </a:endParaRPr>
          </a:p>
        </p:txBody>
      </p:sp>
    </p:spTree>
    <p:extLst>
      <p:ext uri="{BB962C8B-B14F-4D97-AF65-F5344CB8AC3E}">
        <p14:creationId xmlns:p14="http://schemas.microsoft.com/office/powerpoint/2010/main" val="41682678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What Is </a:t>
            </a:r>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sz="2400" dirty="0" smtClean="0">
                <a:latin typeface="Century Gothic"/>
                <a:cs typeface="Century Gothic"/>
              </a:rPr>
              <a:t>Watch this video for a brief introduction to </a:t>
            </a:r>
            <a:r>
              <a:rPr lang="en-US" sz="2400" dirty="0" err="1" smtClean="0">
                <a:latin typeface="Century Gothic"/>
                <a:cs typeface="Century Gothic"/>
              </a:rPr>
              <a:t>Edmodo</a:t>
            </a:r>
            <a:r>
              <a:rPr lang="en-US" sz="2400" dirty="0" smtClean="0">
                <a:latin typeface="Century Gothic"/>
                <a:cs typeface="Century Gothic"/>
              </a:rPr>
              <a:t>. </a:t>
            </a:r>
            <a:endParaRPr lang="en-US" sz="2400" dirty="0">
              <a:latin typeface="Century Gothic"/>
              <a:cs typeface="Century Gothic"/>
            </a:endParaRPr>
          </a:p>
        </p:txBody>
      </p:sp>
      <p:pic>
        <p:nvPicPr>
          <p:cNvPr id="5" name="Edmodo at a glan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6961" y="2310596"/>
            <a:ext cx="6014720" cy="3383280"/>
          </a:xfrm>
          <a:prstGeom prst="rect">
            <a:avLst/>
          </a:prstGeom>
        </p:spPr>
      </p:pic>
    </p:spTree>
    <p:extLst>
      <p:ext uri="{BB962C8B-B14F-4D97-AF65-F5344CB8AC3E}">
        <p14:creationId xmlns:p14="http://schemas.microsoft.com/office/powerpoint/2010/main" val="28166935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Student Learning Goals</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sz="2800" dirty="0" smtClean="0">
                <a:latin typeface="Century Gothic"/>
                <a:cs typeface="Century Gothic"/>
              </a:rPr>
              <a:t>Teachers </a:t>
            </a:r>
            <a:r>
              <a:rPr lang="en-US" sz="2800" dirty="0" smtClean="0">
                <a:latin typeface="Century Gothic"/>
                <a:cs typeface="Century Gothic"/>
              </a:rPr>
              <a:t>can assign papers for students to turn in on </a:t>
            </a:r>
            <a:r>
              <a:rPr lang="en-US" sz="2800" dirty="0" err="1" smtClean="0">
                <a:latin typeface="Century Gothic"/>
                <a:cs typeface="Century Gothic"/>
              </a:rPr>
              <a:t>Edmodo</a:t>
            </a:r>
            <a:r>
              <a:rPr lang="en-US" sz="2800" dirty="0" smtClean="0">
                <a:latin typeface="Century Gothic"/>
                <a:cs typeface="Century Gothic"/>
              </a:rPr>
              <a:t> that would give the students practice with the writing process</a:t>
            </a:r>
          </a:p>
          <a:p>
            <a:pPr>
              <a:spcAft>
                <a:spcPts val="600"/>
              </a:spcAft>
            </a:pPr>
            <a:r>
              <a:rPr lang="en-US" sz="2800" dirty="0" smtClean="0">
                <a:latin typeface="Century Gothic"/>
                <a:cs typeface="Century Gothic"/>
              </a:rPr>
              <a:t>Teachers can assign videos and audio that would give students practice with language domains (listening)</a:t>
            </a:r>
            <a:endParaRPr lang="en-US" sz="2300" dirty="0">
              <a:latin typeface="Century Gothic"/>
              <a:cs typeface="Century Gothic"/>
            </a:endParaRPr>
          </a:p>
          <a:p>
            <a:pPr lvl="1">
              <a:spcAft>
                <a:spcPts val="600"/>
              </a:spcAft>
            </a:pPr>
            <a:r>
              <a:rPr lang="en-US" sz="2400" dirty="0" smtClean="0">
                <a:latin typeface="Century Gothic"/>
                <a:cs typeface="Century Gothic"/>
              </a:rPr>
              <a:t>“The </a:t>
            </a:r>
            <a:r>
              <a:rPr lang="en-US" sz="2400" dirty="0">
                <a:latin typeface="Century Gothic"/>
                <a:cs typeface="Century Gothic"/>
              </a:rPr>
              <a:t>skills students use to engage in [digital literacy] are different from traditional, or old, literacies used to read, write, and </a:t>
            </a:r>
            <a:r>
              <a:rPr lang="en-US" sz="2400" dirty="0" smtClean="0">
                <a:latin typeface="Century Gothic"/>
                <a:cs typeface="Century Gothic"/>
              </a:rPr>
              <a:t>communicate” (Colwell, 2013)</a:t>
            </a:r>
            <a:endParaRPr lang="en-US" sz="2400" dirty="0">
              <a:latin typeface="Century Gothic"/>
              <a:cs typeface="Century Gothic"/>
            </a:endParaRPr>
          </a:p>
        </p:txBody>
      </p:sp>
    </p:spTree>
    <p:extLst>
      <p:ext uri="{BB962C8B-B14F-4D97-AF65-F5344CB8AC3E}">
        <p14:creationId xmlns:p14="http://schemas.microsoft.com/office/powerpoint/2010/main" val="36665425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Differentiation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smtClean="0">
                <a:solidFill>
                  <a:srgbClr val="000000"/>
                </a:solidFill>
                <a:latin typeface="Century Gothic"/>
                <a:cs typeface="Century Gothic"/>
              </a:rPr>
              <a:t>Divide students into small groups, such as the small groups found in the regular classroom</a:t>
            </a:r>
          </a:p>
          <a:p>
            <a:pPr>
              <a:spcAft>
                <a:spcPts val="1800"/>
              </a:spcAft>
            </a:pPr>
            <a:r>
              <a:rPr lang="en-US" dirty="0" smtClean="0">
                <a:solidFill>
                  <a:srgbClr val="000000"/>
                </a:solidFill>
                <a:latin typeface="Century Gothic"/>
                <a:cs typeface="Century Gothic"/>
              </a:rPr>
              <a:t>Have students collaborate with small group members</a:t>
            </a:r>
          </a:p>
          <a:p>
            <a:pPr>
              <a:spcAft>
                <a:spcPts val="1800"/>
              </a:spcAft>
            </a:pPr>
            <a:r>
              <a:rPr lang="en-US" dirty="0" smtClean="0">
                <a:solidFill>
                  <a:srgbClr val="000000"/>
                </a:solidFill>
                <a:latin typeface="Century Gothic"/>
                <a:cs typeface="Century Gothic"/>
              </a:rPr>
              <a:t>Teacher can provide attention to individual </a:t>
            </a:r>
            <a:r>
              <a:rPr lang="en-US" dirty="0" smtClean="0">
                <a:solidFill>
                  <a:srgbClr val="000000"/>
                </a:solidFill>
                <a:latin typeface="Century Gothic"/>
                <a:cs typeface="Century Gothic"/>
              </a:rPr>
              <a:t>students</a:t>
            </a:r>
          </a:p>
          <a:p>
            <a:pPr>
              <a:spcAft>
                <a:spcPts val="1800"/>
              </a:spcAft>
            </a:pPr>
            <a:r>
              <a:rPr lang="en-US" dirty="0" smtClean="0">
                <a:solidFill>
                  <a:srgbClr val="000000"/>
                </a:solidFill>
                <a:latin typeface="Century Gothic"/>
                <a:cs typeface="Century Gothic"/>
              </a:rPr>
              <a:t>Teacher can communicate with each small group or individual student separately</a:t>
            </a:r>
            <a:endParaRPr lang="en-US" dirty="0" smtClean="0">
              <a:solidFill>
                <a:srgbClr val="000000"/>
              </a:solidFill>
              <a:latin typeface="Century Gothic"/>
              <a:cs typeface="Century Gothic"/>
            </a:endParaRPr>
          </a:p>
        </p:txBody>
      </p:sp>
    </p:spTree>
    <p:extLst>
      <p:ext uri="{BB962C8B-B14F-4D97-AF65-F5344CB8AC3E}">
        <p14:creationId xmlns:p14="http://schemas.microsoft.com/office/powerpoint/2010/main" val="41682678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Differentiation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Aft>
                <a:spcPts val="1800"/>
              </a:spcAft>
            </a:pPr>
            <a:r>
              <a:rPr lang="en-US" dirty="0" smtClean="0">
                <a:solidFill>
                  <a:srgbClr val="000000"/>
                </a:solidFill>
                <a:latin typeface="Century Gothic"/>
                <a:cs typeface="Century Gothic"/>
              </a:rPr>
              <a:t>Teacher </a:t>
            </a:r>
            <a:r>
              <a:rPr lang="en-US" dirty="0" smtClean="0">
                <a:solidFill>
                  <a:srgbClr val="000000"/>
                </a:solidFill>
                <a:latin typeface="Century Gothic"/>
                <a:cs typeface="Century Gothic"/>
              </a:rPr>
              <a:t>can provide each small group or individual student with differentiated materials using individual folders for each group or student</a:t>
            </a:r>
          </a:p>
          <a:p>
            <a:pPr>
              <a:spcAft>
                <a:spcPts val="1800"/>
              </a:spcAft>
            </a:pPr>
            <a:r>
              <a:rPr lang="en-US" dirty="0" smtClean="0">
                <a:solidFill>
                  <a:srgbClr val="000000"/>
                </a:solidFill>
                <a:latin typeface="Century Gothic"/>
                <a:cs typeface="Century Gothic"/>
              </a:rPr>
              <a:t>Teacher can set different due dates for assignments based on group/individual needs</a:t>
            </a:r>
            <a:endParaRPr lang="en-US" dirty="0">
              <a:solidFill>
                <a:srgbClr val="000000"/>
              </a:solidFill>
              <a:latin typeface="Century Gothic"/>
              <a:cs typeface="Century Gothic"/>
            </a:endParaRPr>
          </a:p>
        </p:txBody>
      </p:sp>
    </p:spTree>
    <p:extLst>
      <p:ext uri="{BB962C8B-B14F-4D97-AF65-F5344CB8AC3E}">
        <p14:creationId xmlns:p14="http://schemas.microsoft.com/office/powerpoint/2010/main" val="30148785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Technology Vision Support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pPr>
              <a:spcBef>
                <a:spcPts val="0"/>
              </a:spcBef>
              <a:spcAft>
                <a:spcPts val="1800"/>
              </a:spcAft>
            </a:pPr>
            <a:r>
              <a:rPr lang="en-US" dirty="0" err="1" smtClean="0">
                <a:latin typeface="Century Gothic"/>
                <a:cs typeface="Century Gothic"/>
              </a:rPr>
              <a:t>Edmodo</a:t>
            </a:r>
            <a:r>
              <a:rPr lang="en-US" dirty="0" smtClean="0">
                <a:latin typeface="Century Gothic"/>
                <a:cs typeface="Century Gothic"/>
              </a:rPr>
              <a:t> supports Findley Oaks Elementary School’s vision for technology integration to support student-directed learning of the content standards</a:t>
            </a:r>
          </a:p>
          <a:p>
            <a:pPr>
              <a:spcBef>
                <a:spcPts val="0"/>
              </a:spcBef>
              <a:spcAft>
                <a:spcPts val="1800"/>
              </a:spcAft>
            </a:pPr>
            <a:r>
              <a:rPr lang="en-US" dirty="0" err="1" smtClean="0">
                <a:latin typeface="Century Gothic"/>
                <a:cs typeface="Century Gothic"/>
              </a:rPr>
              <a:t>Edmodo</a:t>
            </a:r>
            <a:r>
              <a:rPr lang="en-US" dirty="0" smtClean="0">
                <a:latin typeface="Century Gothic"/>
                <a:cs typeface="Century Gothic"/>
              </a:rPr>
              <a:t> supports the Findley Oaks Elementary School Improvement Plan initiative to use technology to help students raise CRCT scores in Math, Reading, and Language Arts over the next three years</a:t>
            </a:r>
          </a:p>
        </p:txBody>
      </p:sp>
    </p:spTree>
    <p:extLst>
      <p:ext uri="{BB962C8B-B14F-4D97-AF65-F5344CB8AC3E}">
        <p14:creationId xmlns:p14="http://schemas.microsoft.com/office/powerpoint/2010/main" val="38715351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Technology Vision Support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pPr>
              <a:spcBef>
                <a:spcPts val="0"/>
              </a:spcBef>
              <a:spcAft>
                <a:spcPts val="600"/>
              </a:spcAft>
            </a:pPr>
            <a:r>
              <a:rPr lang="en-US" dirty="0" err="1">
                <a:latin typeface="Century Gothic"/>
                <a:cs typeface="Century Gothic"/>
              </a:rPr>
              <a:t>Edmodo</a:t>
            </a:r>
            <a:r>
              <a:rPr lang="en-US" dirty="0">
                <a:latin typeface="Century Gothic"/>
                <a:cs typeface="Century Gothic"/>
              </a:rPr>
              <a:t> </a:t>
            </a:r>
            <a:r>
              <a:rPr lang="en-US" dirty="0" smtClean="0">
                <a:latin typeface="Century Gothic"/>
                <a:cs typeface="Century Gothic"/>
              </a:rPr>
              <a:t>supports </a:t>
            </a:r>
            <a:r>
              <a:rPr lang="en-US" dirty="0">
                <a:latin typeface="Century Gothic"/>
                <a:cs typeface="Century Gothic"/>
              </a:rPr>
              <a:t>Fulton County </a:t>
            </a:r>
            <a:r>
              <a:rPr lang="en-US" dirty="0" smtClean="0">
                <a:latin typeface="Century Gothic"/>
                <a:cs typeface="Century Gothic"/>
              </a:rPr>
              <a:t>Schools’ </a:t>
            </a:r>
            <a:r>
              <a:rPr lang="en-US" dirty="0">
                <a:latin typeface="Century Gothic"/>
                <a:cs typeface="Century Gothic"/>
              </a:rPr>
              <a:t>2012-2015 Vision for Student </a:t>
            </a:r>
            <a:r>
              <a:rPr lang="en-US" dirty="0" smtClean="0">
                <a:latin typeface="Century Gothic"/>
                <a:cs typeface="Century Gothic"/>
              </a:rPr>
              <a:t>Technology </a:t>
            </a:r>
            <a:r>
              <a:rPr lang="en-US" dirty="0">
                <a:latin typeface="Century Gothic"/>
                <a:cs typeface="Century Gothic"/>
              </a:rPr>
              <a:t>Use: </a:t>
            </a:r>
          </a:p>
          <a:p>
            <a:pPr lvl="1">
              <a:spcBef>
                <a:spcPts val="0"/>
              </a:spcBef>
              <a:spcAft>
                <a:spcPts val="600"/>
              </a:spcAft>
            </a:pPr>
            <a:r>
              <a:rPr lang="en-US" dirty="0">
                <a:latin typeface="Century Gothic"/>
                <a:cs typeface="Century Gothic"/>
              </a:rPr>
              <a:t>Safely access age-appropriate information </a:t>
            </a:r>
          </a:p>
          <a:p>
            <a:pPr lvl="1">
              <a:spcBef>
                <a:spcPts val="0"/>
              </a:spcBef>
              <a:spcAft>
                <a:spcPts val="600"/>
              </a:spcAft>
            </a:pPr>
            <a:r>
              <a:rPr lang="en-US" dirty="0">
                <a:latin typeface="Century Gothic"/>
                <a:cs typeface="Century Gothic"/>
              </a:rPr>
              <a:t>Practice safe and responsible internet use </a:t>
            </a:r>
          </a:p>
          <a:p>
            <a:pPr lvl="1">
              <a:spcBef>
                <a:spcPts val="0"/>
              </a:spcBef>
              <a:spcAft>
                <a:spcPts val="600"/>
              </a:spcAft>
            </a:pPr>
            <a:r>
              <a:rPr lang="en-US" dirty="0">
                <a:latin typeface="Century Gothic"/>
                <a:cs typeface="Century Gothic"/>
              </a:rPr>
              <a:t>Discern credible online sources and synthesize information </a:t>
            </a:r>
          </a:p>
          <a:p>
            <a:pPr lvl="1">
              <a:spcBef>
                <a:spcPts val="0"/>
              </a:spcBef>
              <a:spcAft>
                <a:spcPts val="600"/>
              </a:spcAft>
            </a:pPr>
            <a:r>
              <a:rPr lang="en-US" dirty="0">
                <a:latin typeface="Century Gothic"/>
                <a:cs typeface="Century Gothic"/>
              </a:rPr>
              <a:t>Access online curriculum resources </a:t>
            </a:r>
          </a:p>
          <a:p>
            <a:pPr lvl="1">
              <a:spcBef>
                <a:spcPts val="0"/>
              </a:spcBef>
              <a:spcAft>
                <a:spcPts val="600"/>
              </a:spcAft>
            </a:pPr>
            <a:r>
              <a:rPr lang="en-US" dirty="0">
                <a:latin typeface="Century Gothic"/>
                <a:cs typeface="Century Gothic"/>
              </a:rPr>
              <a:t>Communicate with teachers </a:t>
            </a:r>
          </a:p>
          <a:p>
            <a:pPr lvl="1">
              <a:spcBef>
                <a:spcPts val="0"/>
              </a:spcBef>
              <a:spcAft>
                <a:spcPts val="600"/>
              </a:spcAft>
            </a:pPr>
            <a:r>
              <a:rPr lang="en-US" dirty="0">
                <a:latin typeface="Century Gothic"/>
                <a:cs typeface="Century Gothic"/>
              </a:rPr>
              <a:t>Work in teacher-moderated online groups with other students </a:t>
            </a:r>
          </a:p>
          <a:p>
            <a:pPr lvl="1">
              <a:spcBef>
                <a:spcPts val="0"/>
              </a:spcBef>
              <a:spcAft>
                <a:spcPts val="600"/>
              </a:spcAft>
            </a:pPr>
            <a:r>
              <a:rPr lang="en-US" dirty="0">
                <a:latin typeface="Century Gothic"/>
                <a:cs typeface="Century Gothic"/>
              </a:rPr>
              <a:t>Utilize computers, video and audio recording tools and a variety of software to produce assignments </a:t>
            </a:r>
          </a:p>
          <a:p>
            <a:pPr lvl="1">
              <a:spcBef>
                <a:spcPts val="0"/>
              </a:spcBef>
              <a:spcAft>
                <a:spcPts val="600"/>
              </a:spcAft>
            </a:pPr>
            <a:r>
              <a:rPr lang="en-US" dirty="0">
                <a:latin typeface="Century Gothic"/>
                <a:cs typeface="Century Gothic"/>
              </a:rPr>
              <a:t>Access assignments and work products anytime, anywhere, and</a:t>
            </a:r>
          </a:p>
          <a:p>
            <a:pPr lvl="1">
              <a:spcBef>
                <a:spcPts val="0"/>
              </a:spcBef>
              <a:spcAft>
                <a:spcPts val="600"/>
              </a:spcAft>
            </a:pPr>
            <a:r>
              <a:rPr lang="en-US" dirty="0">
                <a:latin typeface="Century Gothic"/>
                <a:cs typeface="Century Gothic"/>
              </a:rPr>
              <a:t>Immediate instructional and technical support will be available as needed. </a:t>
            </a:r>
          </a:p>
          <a:p>
            <a:endParaRPr lang="en-US" dirty="0">
              <a:latin typeface="Century Gothic"/>
              <a:cs typeface="Century Gothic"/>
            </a:endParaRPr>
          </a:p>
        </p:txBody>
      </p:sp>
    </p:spTree>
    <p:extLst>
      <p:ext uri="{BB962C8B-B14F-4D97-AF65-F5344CB8AC3E}">
        <p14:creationId xmlns:p14="http://schemas.microsoft.com/office/powerpoint/2010/main" val="6775896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Technology Vision Support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85000" lnSpcReduction="20000"/>
          </a:bodyPr>
          <a:lstStyle/>
          <a:p>
            <a:pPr>
              <a:spcBef>
                <a:spcPts val="0"/>
              </a:spcBef>
              <a:spcAft>
                <a:spcPts val="600"/>
              </a:spcAft>
            </a:pPr>
            <a:r>
              <a:rPr lang="en-US" dirty="0" err="1">
                <a:latin typeface="Century Gothic"/>
                <a:cs typeface="Century Gothic"/>
              </a:rPr>
              <a:t>Edmodo</a:t>
            </a:r>
            <a:r>
              <a:rPr lang="en-US" dirty="0">
                <a:latin typeface="Century Gothic"/>
                <a:cs typeface="Century Gothic"/>
              </a:rPr>
              <a:t> </a:t>
            </a:r>
            <a:r>
              <a:rPr lang="en-US" dirty="0" smtClean="0">
                <a:latin typeface="Century Gothic"/>
                <a:cs typeface="Century Gothic"/>
              </a:rPr>
              <a:t>supports Fulton County School’s Strategic Plan 2017 for CCRPI by offering students experience with 21</a:t>
            </a:r>
            <a:r>
              <a:rPr lang="en-US" baseline="30000" dirty="0" smtClean="0">
                <a:latin typeface="Century Gothic"/>
                <a:cs typeface="Century Gothic"/>
              </a:rPr>
              <a:t>st</a:t>
            </a:r>
            <a:r>
              <a:rPr lang="en-US" dirty="0" smtClean="0">
                <a:latin typeface="Century Gothic"/>
                <a:cs typeface="Century Gothic"/>
              </a:rPr>
              <a:t> century job skills</a:t>
            </a:r>
          </a:p>
          <a:p>
            <a:pPr lvl="1">
              <a:spcBef>
                <a:spcPts val="0"/>
              </a:spcBef>
              <a:spcAft>
                <a:spcPts val="600"/>
              </a:spcAft>
            </a:pPr>
            <a:r>
              <a:rPr lang="en-US" dirty="0">
                <a:latin typeface="Century Gothic"/>
                <a:cs typeface="Century Gothic"/>
              </a:rPr>
              <a:t>90% Graduation Rate</a:t>
            </a:r>
          </a:p>
          <a:p>
            <a:pPr lvl="1">
              <a:spcBef>
                <a:spcPts val="0"/>
              </a:spcBef>
              <a:spcAft>
                <a:spcPts val="600"/>
              </a:spcAft>
            </a:pPr>
            <a:r>
              <a:rPr lang="en-US" dirty="0">
                <a:latin typeface="Century Gothic"/>
                <a:cs typeface="Century Gothic"/>
              </a:rPr>
              <a:t>85% College Readiness</a:t>
            </a:r>
          </a:p>
          <a:p>
            <a:pPr lvl="1">
              <a:spcBef>
                <a:spcPts val="0"/>
              </a:spcBef>
              <a:spcAft>
                <a:spcPts val="1800"/>
              </a:spcAft>
            </a:pPr>
            <a:r>
              <a:rPr lang="en-US" dirty="0">
                <a:latin typeface="Century Gothic"/>
                <a:cs typeface="Century Gothic"/>
              </a:rPr>
              <a:t>100% Work/Career Readiness </a:t>
            </a:r>
            <a:endParaRPr lang="en-US" dirty="0" smtClean="0">
              <a:latin typeface="Century Gothic"/>
              <a:cs typeface="Century Gothic"/>
            </a:endParaRPr>
          </a:p>
          <a:p>
            <a:pPr>
              <a:spcBef>
                <a:spcPts val="0"/>
              </a:spcBef>
              <a:spcAft>
                <a:spcPts val="1800"/>
              </a:spcAft>
            </a:pPr>
            <a:r>
              <a:rPr lang="en-US" dirty="0" err="1" smtClean="0">
                <a:latin typeface="Century Gothic"/>
                <a:cs typeface="Century Gothic"/>
              </a:rPr>
              <a:t>Edmodo</a:t>
            </a:r>
            <a:r>
              <a:rPr lang="en-US" dirty="0" smtClean="0">
                <a:latin typeface="Century Gothic"/>
                <a:cs typeface="Century Gothic"/>
              </a:rPr>
              <a:t> is approved for elementary, middle, and high school use by the Fulton County Schools Department of Instructional Technology and the Fulton County Schools 2012-2015 Vision for Technology</a:t>
            </a:r>
          </a:p>
          <a:p>
            <a:pPr>
              <a:spcBef>
                <a:spcPts val="0"/>
              </a:spcBef>
              <a:spcAft>
                <a:spcPts val="1800"/>
              </a:spcAft>
            </a:pPr>
            <a:r>
              <a:rPr lang="en-US" dirty="0" smtClean="0">
                <a:latin typeface="Century Gothic"/>
                <a:cs typeface="Century Gothic"/>
              </a:rPr>
              <a:t>Fulton County Schools is an established institution on </a:t>
            </a:r>
            <a:r>
              <a:rPr lang="en-US" dirty="0" err="1" smtClean="0">
                <a:latin typeface="Century Gothic"/>
                <a:cs typeface="Century Gothic"/>
              </a:rPr>
              <a:t>Edmodo</a:t>
            </a:r>
            <a:r>
              <a:rPr lang="en-US" dirty="0" smtClean="0">
                <a:latin typeface="Century Gothic"/>
                <a:cs typeface="Century Gothic"/>
              </a:rPr>
              <a:t> with a group available for all Fulton teachers to join, ask School Technology Specialist for group code</a:t>
            </a:r>
            <a:endParaRPr lang="en-US" dirty="0">
              <a:latin typeface="Century Gothic"/>
              <a:cs typeface="Century Gothic"/>
            </a:endParaRPr>
          </a:p>
        </p:txBody>
      </p:sp>
    </p:spTree>
    <p:extLst>
      <p:ext uri="{BB962C8B-B14F-4D97-AF65-F5344CB8AC3E}">
        <p14:creationId xmlns:p14="http://schemas.microsoft.com/office/powerpoint/2010/main" val="35485419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Available Technical Support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85000" lnSpcReduction="20000"/>
          </a:bodyPr>
          <a:lstStyle/>
          <a:p>
            <a:pPr>
              <a:spcAft>
                <a:spcPts val="1800"/>
              </a:spcAft>
            </a:pPr>
            <a:r>
              <a:rPr lang="en-US" dirty="0" smtClean="0">
                <a:solidFill>
                  <a:schemeClr val="accent1"/>
                </a:solidFill>
                <a:latin typeface="Century Gothic"/>
                <a:cs typeface="Century Gothic"/>
                <a:hlinkClick r:id="rId3"/>
              </a:rPr>
              <a:t>http://support.edmodo.com</a:t>
            </a:r>
            <a:r>
              <a:rPr lang="en-US" dirty="0" smtClean="0">
                <a:solidFill>
                  <a:schemeClr val="accent1"/>
                </a:solidFill>
                <a:latin typeface="Century Gothic"/>
                <a:cs typeface="Century Gothic"/>
              </a:rPr>
              <a:t> </a:t>
            </a:r>
            <a:r>
              <a:rPr lang="en-US" dirty="0" smtClean="0">
                <a:latin typeface="Century Gothic"/>
                <a:cs typeface="Century Gothic"/>
              </a:rPr>
              <a:t>offers technical support tailored to teachers, students, parents, and administrators</a:t>
            </a:r>
          </a:p>
          <a:p>
            <a:pPr>
              <a:spcAft>
                <a:spcPts val="1800"/>
              </a:spcAft>
            </a:pPr>
            <a:r>
              <a:rPr lang="en-US" dirty="0" smtClean="0">
                <a:latin typeface="Century Gothic"/>
                <a:cs typeface="Century Gothic"/>
              </a:rPr>
              <a:t>Quick-start guides available for help implementing </a:t>
            </a:r>
            <a:r>
              <a:rPr lang="en-US" dirty="0" err="1" smtClean="0">
                <a:latin typeface="Century Gothic"/>
                <a:cs typeface="Century Gothic"/>
              </a:rPr>
              <a:t>Edmodo</a:t>
            </a:r>
            <a:r>
              <a:rPr lang="en-US" dirty="0" smtClean="0">
                <a:latin typeface="Century Gothic"/>
                <a:cs typeface="Century Gothic"/>
              </a:rPr>
              <a:t> in different grade levels (early elementary, late elementary, middle, and high school)</a:t>
            </a:r>
          </a:p>
          <a:p>
            <a:pPr>
              <a:spcAft>
                <a:spcPts val="1800"/>
              </a:spcAft>
            </a:pPr>
            <a:r>
              <a:rPr lang="en-US" dirty="0" smtClean="0">
                <a:latin typeface="Century Gothic"/>
                <a:cs typeface="Century Gothic"/>
              </a:rPr>
              <a:t>Support for </a:t>
            </a:r>
            <a:r>
              <a:rPr lang="en-US" dirty="0" err="1" smtClean="0">
                <a:latin typeface="Century Gothic"/>
                <a:cs typeface="Century Gothic"/>
              </a:rPr>
              <a:t>Edmodo</a:t>
            </a:r>
            <a:r>
              <a:rPr lang="en-US" dirty="0" smtClean="0">
                <a:latin typeface="Century Gothic"/>
                <a:cs typeface="Century Gothic"/>
              </a:rPr>
              <a:t> mobile, troubleshooting, and FAQs also available</a:t>
            </a:r>
          </a:p>
          <a:p>
            <a:pPr>
              <a:spcAft>
                <a:spcPts val="1800"/>
              </a:spcAft>
            </a:pPr>
            <a:r>
              <a:rPr lang="en-US" dirty="0" smtClean="0">
                <a:latin typeface="Century Gothic"/>
                <a:cs typeface="Century Gothic"/>
              </a:rPr>
              <a:t>Several tutorials, guides, and videos available under “Webinar” </a:t>
            </a:r>
            <a:r>
              <a:rPr lang="en-US" dirty="0" smtClean="0">
                <a:latin typeface="Century Gothic"/>
                <a:cs typeface="Century Gothic"/>
              </a:rPr>
              <a:t>section, including live </a:t>
            </a:r>
            <a:r>
              <a:rPr lang="en-US" dirty="0" smtClean="0">
                <a:latin typeface="Century Gothic"/>
                <a:cs typeface="Century Gothic"/>
              </a:rPr>
              <a:t>and recorded webinar sessions </a:t>
            </a:r>
            <a:r>
              <a:rPr lang="en-US" dirty="0" smtClean="0">
                <a:latin typeface="Century Gothic"/>
                <a:cs typeface="Century Gothic"/>
              </a:rPr>
              <a:t>for </a:t>
            </a:r>
            <a:r>
              <a:rPr lang="en-US" dirty="0" smtClean="0">
                <a:latin typeface="Century Gothic"/>
                <a:cs typeface="Century Gothic"/>
              </a:rPr>
              <a:t>additional support</a:t>
            </a:r>
          </a:p>
          <a:p>
            <a:pPr>
              <a:spcAft>
                <a:spcPts val="1800"/>
              </a:spcAft>
            </a:pPr>
            <a:endParaRPr lang="en-US" dirty="0">
              <a:latin typeface="Century Gothic"/>
              <a:cs typeface="Century Gothic"/>
            </a:endParaRPr>
          </a:p>
        </p:txBody>
      </p:sp>
    </p:spTree>
    <p:extLst>
      <p:ext uri="{BB962C8B-B14F-4D97-AF65-F5344CB8AC3E}">
        <p14:creationId xmlns:p14="http://schemas.microsoft.com/office/powerpoint/2010/main" val="38715351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Limitations</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pPr>
              <a:spcAft>
                <a:spcPts val="1800"/>
              </a:spcAft>
            </a:pPr>
            <a:r>
              <a:rPr lang="en-US" dirty="0" smtClean="0">
                <a:latin typeface="Century Gothic"/>
                <a:cs typeface="Century Gothic"/>
              </a:rPr>
              <a:t>Internet access required, not all students have equal access to internet outside of the school</a:t>
            </a:r>
          </a:p>
          <a:p>
            <a:pPr>
              <a:spcAft>
                <a:spcPts val="1800"/>
              </a:spcAft>
            </a:pPr>
            <a:r>
              <a:rPr lang="en-US" dirty="0" smtClean="0">
                <a:latin typeface="Century Gothic"/>
                <a:cs typeface="Century Gothic"/>
              </a:rPr>
              <a:t>Use of computer or mobile device (tablet, smart phone, smart device such as iPod Touch) required to access </a:t>
            </a:r>
            <a:r>
              <a:rPr lang="en-US" dirty="0" err="1" smtClean="0">
                <a:latin typeface="Century Gothic"/>
                <a:cs typeface="Century Gothic"/>
              </a:rPr>
              <a:t>Edmodo</a:t>
            </a:r>
            <a:r>
              <a:rPr lang="en-US" dirty="0" smtClean="0">
                <a:latin typeface="Century Gothic"/>
                <a:cs typeface="Century Gothic"/>
              </a:rPr>
              <a:t>, but not all students have equal access to these devices</a:t>
            </a:r>
          </a:p>
          <a:p>
            <a:pPr>
              <a:spcAft>
                <a:spcPts val="1800"/>
              </a:spcAft>
            </a:pPr>
            <a:r>
              <a:rPr lang="en-US" dirty="0" smtClean="0">
                <a:latin typeface="Century Gothic"/>
                <a:cs typeface="Century Gothic"/>
              </a:rPr>
              <a:t>1:1 ratio is ideal, may be difficult to secure that many devices for in-school use</a:t>
            </a:r>
          </a:p>
          <a:p>
            <a:pPr>
              <a:spcAft>
                <a:spcPts val="1800"/>
              </a:spcAft>
            </a:pPr>
            <a:r>
              <a:rPr lang="en-US" dirty="0" smtClean="0">
                <a:latin typeface="Century Gothic"/>
                <a:cs typeface="Century Gothic"/>
              </a:rPr>
              <a:t>Occasional technical problems with website or apps</a:t>
            </a:r>
          </a:p>
          <a:p>
            <a:pPr>
              <a:spcAft>
                <a:spcPts val="1800"/>
              </a:spcAft>
            </a:pPr>
            <a:endParaRPr lang="en-US" dirty="0" smtClean="0">
              <a:latin typeface="Century Gothic"/>
              <a:cs typeface="Century Gothic"/>
            </a:endParaRPr>
          </a:p>
          <a:p>
            <a:pPr>
              <a:spcAft>
                <a:spcPts val="1800"/>
              </a:spcAft>
            </a:pPr>
            <a:endParaRPr lang="en-US" dirty="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Cost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lstStyle/>
          <a:p>
            <a:pPr>
              <a:spcAft>
                <a:spcPts val="1800"/>
              </a:spcAft>
            </a:pPr>
            <a:r>
              <a:rPr lang="en-US" dirty="0" smtClean="0">
                <a:latin typeface="Century Gothic"/>
                <a:cs typeface="Century Gothic"/>
              </a:rPr>
              <a:t>There is no cost to use the </a:t>
            </a:r>
            <a:r>
              <a:rPr lang="en-US" dirty="0" err="1" smtClean="0">
                <a:latin typeface="Century Gothic"/>
                <a:cs typeface="Century Gothic"/>
              </a:rPr>
              <a:t>Edmodo</a:t>
            </a:r>
            <a:r>
              <a:rPr lang="en-US" dirty="0" smtClean="0">
                <a:latin typeface="Century Gothic"/>
                <a:cs typeface="Century Gothic"/>
              </a:rPr>
              <a:t> website or download the </a:t>
            </a:r>
            <a:r>
              <a:rPr lang="en-US" dirty="0" err="1" smtClean="0">
                <a:latin typeface="Century Gothic"/>
                <a:cs typeface="Century Gothic"/>
              </a:rPr>
              <a:t>Edmodo</a:t>
            </a:r>
            <a:r>
              <a:rPr lang="en-US" dirty="0" smtClean="0">
                <a:latin typeface="Century Gothic"/>
                <a:cs typeface="Century Gothic"/>
              </a:rPr>
              <a:t> app on mobile devices</a:t>
            </a:r>
          </a:p>
          <a:p>
            <a:pPr>
              <a:spcAft>
                <a:spcPts val="1800"/>
              </a:spcAft>
            </a:pPr>
            <a:r>
              <a:rPr lang="en-US" dirty="0" smtClean="0">
                <a:latin typeface="Century Gothic"/>
                <a:cs typeface="Century Gothic"/>
              </a:rPr>
              <a:t>School may consider investing in </a:t>
            </a:r>
            <a:r>
              <a:rPr lang="en-US" dirty="0" err="1" smtClean="0">
                <a:latin typeface="Century Gothic"/>
                <a:cs typeface="Century Gothic"/>
              </a:rPr>
              <a:t>additonal</a:t>
            </a:r>
            <a:r>
              <a:rPr lang="en-US" dirty="0" smtClean="0">
                <a:latin typeface="Century Gothic"/>
                <a:cs typeface="Century Gothic"/>
              </a:rPr>
              <a:t> </a:t>
            </a:r>
            <a:r>
              <a:rPr lang="en-US" dirty="0" err="1" smtClean="0">
                <a:latin typeface="Century Gothic"/>
                <a:cs typeface="Century Gothic"/>
              </a:rPr>
              <a:t>iPad</a:t>
            </a:r>
            <a:r>
              <a:rPr lang="en-US" dirty="0">
                <a:latin typeface="Century Gothic"/>
                <a:cs typeface="Century Gothic"/>
              </a:rPr>
              <a:t> </a:t>
            </a:r>
            <a:r>
              <a:rPr lang="en-US" dirty="0" smtClean="0">
                <a:latin typeface="Century Gothic"/>
                <a:cs typeface="Century Gothic"/>
              </a:rPr>
              <a:t>carts or other tablet devices for in-school use</a:t>
            </a:r>
          </a:p>
          <a:p>
            <a:pPr>
              <a:spcAft>
                <a:spcPts val="1800"/>
              </a:spcAft>
            </a:pPr>
            <a:r>
              <a:rPr lang="en-US" dirty="0" smtClean="0">
                <a:latin typeface="Century Gothic"/>
                <a:cs typeface="Century Gothic"/>
              </a:rPr>
              <a:t>One additional </a:t>
            </a:r>
            <a:r>
              <a:rPr lang="en-US" dirty="0" err="1" smtClean="0">
                <a:latin typeface="Century Gothic"/>
                <a:cs typeface="Century Gothic"/>
              </a:rPr>
              <a:t>iPad</a:t>
            </a:r>
            <a:r>
              <a:rPr lang="en-US" dirty="0" smtClean="0">
                <a:latin typeface="Century Gothic"/>
                <a:cs typeface="Century Gothic"/>
              </a:rPr>
              <a:t> cart, complete with 30 </a:t>
            </a:r>
            <a:r>
              <a:rPr lang="en-US" dirty="0" err="1" smtClean="0">
                <a:latin typeface="Century Gothic"/>
                <a:cs typeface="Century Gothic"/>
              </a:rPr>
              <a:t>iPads</a:t>
            </a:r>
            <a:r>
              <a:rPr lang="en-US" dirty="0" smtClean="0">
                <a:latin typeface="Century Gothic"/>
                <a:cs typeface="Century Gothic"/>
              </a:rPr>
              <a:t> and a secure docking station, would cost approximately $18,000</a:t>
            </a:r>
            <a:endParaRPr lang="en-US" dirty="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Funding Sources</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lstStyle/>
          <a:p>
            <a:pPr>
              <a:spcAft>
                <a:spcPts val="1800"/>
              </a:spcAft>
            </a:pPr>
            <a:r>
              <a:rPr lang="en-US" dirty="0" smtClean="0">
                <a:latin typeface="Century Gothic"/>
                <a:cs typeface="Century Gothic"/>
              </a:rPr>
              <a:t>Findley Foundation poised to invest in technology for Findley Oaks Elementary School students for years to come</a:t>
            </a:r>
          </a:p>
          <a:p>
            <a:pPr>
              <a:spcAft>
                <a:spcPts val="1800"/>
              </a:spcAft>
            </a:pPr>
            <a:r>
              <a:rPr lang="en-US" dirty="0" smtClean="0">
                <a:latin typeface="Century Gothic"/>
                <a:cs typeface="Century Gothic"/>
              </a:rPr>
              <a:t>PTA grants available</a:t>
            </a:r>
          </a:p>
          <a:p>
            <a:pPr>
              <a:spcAft>
                <a:spcPts val="1800"/>
              </a:spcAft>
            </a:pPr>
            <a:r>
              <a:rPr lang="en-US" dirty="0" smtClean="0">
                <a:latin typeface="Century Gothic"/>
                <a:cs typeface="Century Gothic"/>
              </a:rPr>
              <a:t>SPLOST monies could be applied towards technology devices</a:t>
            </a:r>
            <a:endParaRPr lang="en-US" dirty="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What Is </a:t>
            </a:r>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a:bodyPr>
          <a:lstStyle/>
          <a:p>
            <a:pPr>
              <a:spcAft>
                <a:spcPts val="1800"/>
              </a:spcAft>
            </a:pPr>
            <a:r>
              <a:rPr lang="en-US" dirty="0" err="1" smtClean="0">
                <a:latin typeface="Century Gothic"/>
                <a:cs typeface="Century Gothic"/>
              </a:rPr>
              <a:t>Edmodo</a:t>
            </a:r>
            <a:r>
              <a:rPr lang="en-US" dirty="0" smtClean="0">
                <a:latin typeface="Century Gothic"/>
                <a:cs typeface="Century Gothic"/>
              </a:rPr>
              <a:t> is a social learning network for education where teachers and students can share ideas, files, events and assignments in a safe and secure online learning environment </a:t>
            </a:r>
          </a:p>
          <a:p>
            <a:pPr>
              <a:spcAft>
                <a:spcPts val="1800"/>
              </a:spcAft>
            </a:pPr>
            <a:r>
              <a:rPr lang="en-US" dirty="0" smtClean="0">
                <a:latin typeface="Century Gothic"/>
                <a:cs typeface="Century Gothic"/>
              </a:rPr>
              <a:t>Safe, easy, and free to use</a:t>
            </a:r>
          </a:p>
          <a:p>
            <a:pPr>
              <a:spcAft>
                <a:spcPts val="1800"/>
              </a:spcAft>
            </a:pPr>
            <a:r>
              <a:rPr lang="en-US" dirty="0" smtClean="0">
                <a:latin typeface="Century Gothic"/>
                <a:cs typeface="Century Gothic"/>
              </a:rPr>
              <a:t>With 28,000,000+ users (at the time of this writing), it is the largest social learning network in the world</a:t>
            </a:r>
          </a:p>
          <a:p>
            <a:pPr>
              <a:spcAft>
                <a:spcPts val="1800"/>
              </a:spcAft>
            </a:pPr>
            <a:r>
              <a:rPr lang="en-US" dirty="0" smtClean="0">
                <a:latin typeface="Century Gothic"/>
                <a:cs typeface="Century Gothic"/>
                <a:hlinkClick r:id="rId3"/>
              </a:rPr>
              <a:t>Click Here</a:t>
            </a:r>
            <a:r>
              <a:rPr lang="en-US" dirty="0" smtClean="0">
                <a:latin typeface="Century Gothic"/>
                <a:cs typeface="Century Gothic"/>
              </a:rPr>
              <a:t> to see 20 ways to use </a:t>
            </a:r>
            <a:r>
              <a:rPr lang="en-US" dirty="0" err="1" smtClean="0">
                <a:latin typeface="Century Gothic"/>
                <a:cs typeface="Century Gothic"/>
              </a:rPr>
              <a:t>Edmodo</a:t>
            </a:r>
            <a:r>
              <a:rPr lang="en-US" dirty="0" smtClean="0">
                <a:latin typeface="Century Gothic"/>
                <a:cs typeface="Century Gothic"/>
              </a:rPr>
              <a:t> in the classroom</a:t>
            </a:r>
            <a:endParaRPr lang="en-US" dirty="0">
              <a:latin typeface="Century Gothic"/>
              <a:cs typeface="Century Gothic"/>
            </a:endParaRPr>
          </a:p>
        </p:txBody>
      </p:sp>
    </p:spTree>
    <p:extLst>
      <p:ext uri="{BB962C8B-B14F-4D97-AF65-F5344CB8AC3E}">
        <p14:creationId xmlns:p14="http://schemas.microsoft.com/office/powerpoint/2010/main" val="19136529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Implementation Plan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a:bodyPr>
          <a:lstStyle/>
          <a:p>
            <a:r>
              <a:rPr lang="en-US" dirty="0" smtClean="0">
                <a:latin typeface="Century Gothic"/>
                <a:cs typeface="Century Gothic"/>
              </a:rPr>
              <a:t>Training resources available for administrators to provide professional development to staff</a:t>
            </a:r>
          </a:p>
          <a:p>
            <a:pPr marL="0" indent="0">
              <a:buNone/>
            </a:pPr>
            <a:endParaRPr lang="en-US" sz="500" dirty="0" smtClean="0">
              <a:latin typeface="Century Gothic"/>
              <a:cs typeface="Century Gothic"/>
            </a:endParaRPr>
          </a:p>
          <a:p>
            <a:pPr lvl="1"/>
            <a:r>
              <a:rPr lang="en-US" dirty="0" smtClean="0">
                <a:latin typeface="Century Gothic"/>
                <a:cs typeface="Century Gothic"/>
              </a:rPr>
              <a:t>Training checklist</a:t>
            </a:r>
          </a:p>
          <a:p>
            <a:pPr lvl="1"/>
            <a:r>
              <a:rPr lang="en-US" dirty="0" smtClean="0">
                <a:latin typeface="Century Gothic"/>
                <a:cs typeface="Century Gothic"/>
              </a:rPr>
              <a:t>Training certificate</a:t>
            </a:r>
          </a:p>
          <a:p>
            <a:pPr lvl="1"/>
            <a:r>
              <a:rPr lang="en-US" dirty="0" err="1" smtClean="0">
                <a:latin typeface="Century Gothic"/>
                <a:cs typeface="Century Gothic"/>
              </a:rPr>
              <a:t>Edmodo</a:t>
            </a:r>
            <a:r>
              <a:rPr lang="en-US" dirty="0" smtClean="0">
                <a:latin typeface="Century Gothic"/>
                <a:cs typeface="Century Gothic"/>
              </a:rPr>
              <a:t> Best Practices</a:t>
            </a:r>
          </a:p>
          <a:p>
            <a:pPr lvl="1"/>
            <a:r>
              <a:rPr lang="en-US" dirty="0" smtClean="0">
                <a:latin typeface="Century Gothic"/>
                <a:cs typeface="Century Gothic"/>
              </a:rPr>
              <a:t>Training Power Point Presentation</a:t>
            </a:r>
          </a:p>
          <a:p>
            <a:pPr lvl="1"/>
            <a:r>
              <a:rPr lang="en-US" dirty="0" smtClean="0">
                <a:latin typeface="Century Gothic"/>
                <a:cs typeface="Century Gothic"/>
              </a:rPr>
              <a:t>Training agenda</a:t>
            </a:r>
          </a:p>
          <a:p>
            <a:pPr lvl="1"/>
            <a:r>
              <a:rPr lang="en-US" dirty="0" smtClean="0">
                <a:latin typeface="Century Gothic"/>
                <a:cs typeface="Century Gothic"/>
              </a:rPr>
              <a:t>Training invitation</a:t>
            </a:r>
          </a:p>
          <a:p>
            <a:pPr lvl="1"/>
            <a:r>
              <a:rPr lang="en-US" dirty="0" smtClean="0">
                <a:latin typeface="Century Gothic"/>
                <a:cs typeface="Century Gothic"/>
              </a:rPr>
              <a:t>Create a Training Group on </a:t>
            </a:r>
            <a:r>
              <a:rPr lang="en-US" dirty="0" err="1" smtClean="0">
                <a:latin typeface="Century Gothic"/>
                <a:cs typeface="Century Gothic"/>
              </a:rPr>
              <a:t>Edmodo</a:t>
            </a:r>
            <a:endParaRPr lang="en-US" dirty="0" smtClean="0">
              <a:latin typeface="Century Gothic"/>
              <a:cs typeface="Century Gothic"/>
            </a:endParaRPr>
          </a:p>
          <a:p>
            <a:pPr lvl="1"/>
            <a:r>
              <a:rPr lang="en-US" dirty="0" smtClean="0">
                <a:latin typeface="Century Gothic"/>
                <a:cs typeface="Century Gothic"/>
                <a:hlinkClick r:id="rId3"/>
              </a:rPr>
              <a:t>Click here </a:t>
            </a:r>
            <a:r>
              <a:rPr lang="en-US" dirty="0" smtClean="0">
                <a:latin typeface="Century Gothic"/>
                <a:cs typeface="Century Gothic"/>
              </a:rPr>
              <a:t>to learn more</a:t>
            </a:r>
            <a:endParaRPr lang="en-US" dirty="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Implementation Plan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r>
              <a:rPr lang="en-US" dirty="0" smtClean="0">
                <a:solidFill>
                  <a:srgbClr val="000000"/>
                </a:solidFill>
                <a:latin typeface="Century Gothic"/>
                <a:cs typeface="Century Gothic"/>
              </a:rPr>
              <a:t>Classroom rollout resources available to teachers to help implement </a:t>
            </a:r>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with any grade level</a:t>
            </a:r>
          </a:p>
          <a:p>
            <a:pPr marL="0" indent="0">
              <a:buNone/>
            </a:pPr>
            <a:endParaRPr lang="en-US" sz="600" dirty="0" smtClean="0">
              <a:solidFill>
                <a:srgbClr val="000000"/>
              </a:solidFill>
              <a:latin typeface="Century Gothic"/>
              <a:cs typeface="Century Gothic"/>
            </a:endParaRPr>
          </a:p>
          <a:p>
            <a:pPr lvl="1"/>
            <a:r>
              <a:rPr lang="en-US" dirty="0">
                <a:solidFill>
                  <a:srgbClr val="000000"/>
                </a:solidFill>
                <a:latin typeface="Century Gothic"/>
                <a:cs typeface="Century Gothic"/>
              </a:rPr>
              <a:t>D</a:t>
            </a:r>
            <a:r>
              <a:rPr lang="en-US" dirty="0" smtClean="0">
                <a:solidFill>
                  <a:srgbClr val="000000"/>
                </a:solidFill>
                <a:latin typeface="Century Gothic"/>
                <a:cs typeface="Century Gothic"/>
              </a:rPr>
              <a:t>ivided by early elementary, late elementary, middle, and high school</a:t>
            </a:r>
          </a:p>
          <a:p>
            <a:pPr lvl="1"/>
            <a:r>
              <a:rPr lang="en-US" dirty="0" smtClean="0">
                <a:solidFill>
                  <a:srgbClr val="000000"/>
                </a:solidFill>
                <a:latin typeface="Century Gothic"/>
                <a:cs typeface="Century Gothic"/>
              </a:rPr>
              <a:t>Quick guides</a:t>
            </a:r>
          </a:p>
          <a:p>
            <a:pPr lvl="1"/>
            <a:r>
              <a:rPr lang="en-US" dirty="0" smtClean="0">
                <a:solidFill>
                  <a:srgbClr val="000000"/>
                </a:solidFill>
                <a:latin typeface="Century Gothic"/>
                <a:cs typeface="Century Gothic"/>
              </a:rPr>
              <a:t>20 Ways to Use </a:t>
            </a:r>
            <a:r>
              <a:rPr lang="en-US" dirty="0" err="1" smtClean="0">
                <a:solidFill>
                  <a:srgbClr val="000000"/>
                </a:solidFill>
                <a:latin typeface="Century Gothic"/>
                <a:cs typeface="Century Gothic"/>
              </a:rPr>
              <a:t>Edmodo</a:t>
            </a:r>
            <a:endParaRPr lang="en-US" dirty="0" smtClean="0">
              <a:solidFill>
                <a:srgbClr val="000000"/>
              </a:solidFill>
              <a:latin typeface="Century Gothic"/>
              <a:cs typeface="Century Gothic"/>
            </a:endParaRPr>
          </a:p>
          <a:p>
            <a:pPr lvl="1"/>
            <a:r>
              <a:rPr lang="en-US" dirty="0" smtClean="0">
                <a:solidFill>
                  <a:srgbClr val="000000"/>
                </a:solidFill>
                <a:latin typeface="Century Gothic"/>
                <a:cs typeface="Century Gothic"/>
              </a:rPr>
              <a:t>Teacher Training PD</a:t>
            </a:r>
          </a:p>
          <a:p>
            <a:pPr lvl="1"/>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Best Practices</a:t>
            </a:r>
          </a:p>
          <a:p>
            <a:pPr lvl="1"/>
            <a:r>
              <a:rPr lang="en-US" dirty="0" smtClean="0">
                <a:solidFill>
                  <a:srgbClr val="000000"/>
                </a:solidFill>
                <a:latin typeface="Century Gothic"/>
                <a:cs typeface="Century Gothic"/>
              </a:rPr>
              <a:t>Sample Code of Conduct</a:t>
            </a:r>
          </a:p>
          <a:p>
            <a:pPr lvl="1"/>
            <a:r>
              <a:rPr lang="en-US" dirty="0" smtClean="0">
                <a:solidFill>
                  <a:srgbClr val="000000"/>
                </a:solidFill>
                <a:latin typeface="Century Gothic"/>
                <a:cs typeface="Century Gothic"/>
              </a:rPr>
              <a:t>Student Guide to </a:t>
            </a:r>
            <a:r>
              <a:rPr lang="en-US" dirty="0" err="1" smtClean="0">
                <a:solidFill>
                  <a:srgbClr val="000000"/>
                </a:solidFill>
                <a:latin typeface="Century Gothic"/>
                <a:cs typeface="Century Gothic"/>
              </a:rPr>
              <a:t>Edmodo</a:t>
            </a:r>
            <a:endParaRPr lang="en-US" dirty="0" smtClean="0">
              <a:solidFill>
                <a:srgbClr val="000000"/>
              </a:solidFill>
              <a:latin typeface="Century Gothic"/>
              <a:cs typeface="Century Gothic"/>
            </a:endParaRPr>
          </a:p>
          <a:p>
            <a:pPr lvl="1"/>
            <a:r>
              <a:rPr lang="en-US" dirty="0" smtClean="0">
                <a:solidFill>
                  <a:srgbClr val="000000"/>
                </a:solidFill>
                <a:latin typeface="Century Gothic"/>
                <a:cs typeface="Century Gothic"/>
              </a:rPr>
              <a:t>Sample Letter to Parents</a:t>
            </a:r>
          </a:p>
          <a:p>
            <a:pPr lvl="1"/>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Parent Permission</a:t>
            </a:r>
          </a:p>
          <a:p>
            <a:pPr lvl="1"/>
            <a:r>
              <a:rPr lang="en-US" dirty="0" smtClean="0">
                <a:solidFill>
                  <a:srgbClr val="000000"/>
                </a:solidFill>
                <a:latin typeface="Century Gothic"/>
                <a:cs typeface="Century Gothic"/>
              </a:rPr>
              <a:t>Parent Guide to </a:t>
            </a:r>
            <a:r>
              <a:rPr lang="en-US" dirty="0" err="1" smtClean="0">
                <a:solidFill>
                  <a:srgbClr val="000000"/>
                </a:solidFill>
                <a:latin typeface="Century Gothic"/>
                <a:cs typeface="Century Gothic"/>
              </a:rPr>
              <a:t>Edmodo</a:t>
            </a:r>
            <a:endParaRPr lang="en-US" dirty="0" smtClean="0">
              <a:solidFill>
                <a:srgbClr val="000000"/>
              </a:solidFill>
              <a:latin typeface="Century Gothic"/>
              <a:cs typeface="Century Gothic"/>
            </a:endParaRPr>
          </a:p>
          <a:p>
            <a:pPr lvl="1"/>
            <a:r>
              <a:rPr lang="en-US" dirty="0" smtClean="0">
                <a:solidFill>
                  <a:srgbClr val="000000"/>
                </a:solidFill>
                <a:latin typeface="Century Gothic"/>
                <a:cs typeface="Century Gothic"/>
                <a:hlinkClick r:id="rId3"/>
              </a:rPr>
              <a:t>Click here </a:t>
            </a:r>
            <a:r>
              <a:rPr lang="en-US" dirty="0" smtClean="0">
                <a:solidFill>
                  <a:srgbClr val="000000"/>
                </a:solidFill>
                <a:latin typeface="Century Gothic"/>
                <a:cs typeface="Century Gothic"/>
              </a:rPr>
              <a:t>to learn more</a:t>
            </a:r>
            <a:endParaRPr lang="en-US" dirty="0">
              <a:solidFill>
                <a:srgbClr val="000000"/>
              </a:solidFill>
              <a:latin typeface="Century Gothic"/>
              <a:cs typeface="Century Gothic"/>
            </a:endParaRPr>
          </a:p>
        </p:txBody>
      </p:sp>
    </p:spTree>
    <p:extLst>
      <p:ext uri="{BB962C8B-B14F-4D97-AF65-F5344CB8AC3E}">
        <p14:creationId xmlns:p14="http://schemas.microsoft.com/office/powerpoint/2010/main" val="19201764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panose="020B0502020202020204" pitchFamily="34" charset="0"/>
              </a:rPr>
              <a:t>Implementation Plan</a:t>
            </a:r>
            <a:endParaRPr lang="en-US" dirty="0">
              <a:solidFill>
                <a:schemeClr val="accent1"/>
              </a:solidFill>
              <a:latin typeface="Century Gothic" panose="020B0502020202020204" pitchFamily="34" charset="0"/>
            </a:endParaRPr>
          </a:p>
        </p:txBody>
      </p:sp>
      <p:sp>
        <p:nvSpPr>
          <p:cNvPr id="3" name="Content Placeholder 2"/>
          <p:cNvSpPr>
            <a:spLocks noGrp="1"/>
          </p:cNvSpPr>
          <p:nvPr>
            <p:ph sz="quarter" idx="1"/>
          </p:nvPr>
        </p:nvSpPr>
        <p:spPr/>
        <p:txBody>
          <a:bodyPr>
            <a:normAutofit/>
          </a:bodyPr>
          <a:lstStyle/>
          <a:p>
            <a:r>
              <a:rPr lang="en-US" sz="2000" dirty="0" smtClean="0">
                <a:latin typeface="Century Gothic" panose="020B0502020202020204" pitchFamily="34" charset="0"/>
              </a:rPr>
              <a:t>This video is an example of the training videos available for teachers or administrators leading a training session on </a:t>
            </a:r>
            <a:r>
              <a:rPr lang="en-US" sz="2000" dirty="0" err="1" smtClean="0">
                <a:latin typeface="Century Gothic" panose="020B0502020202020204" pitchFamily="34" charset="0"/>
              </a:rPr>
              <a:t>Edmodo</a:t>
            </a:r>
            <a:r>
              <a:rPr lang="en-US" sz="2000" dirty="0" smtClean="0">
                <a:latin typeface="Century Gothic" panose="020B0502020202020204" pitchFamily="34" charset="0"/>
              </a:rPr>
              <a:t>. </a:t>
            </a:r>
            <a:endParaRPr lang="en-US" sz="2000" dirty="0">
              <a:latin typeface="Century Gothic" panose="020B0502020202020204" pitchFamily="34" charset="0"/>
            </a:endParaRPr>
          </a:p>
        </p:txBody>
      </p:sp>
      <p:pic>
        <p:nvPicPr>
          <p:cNvPr id="5" name="How to create a qui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9321" y="2303460"/>
            <a:ext cx="5413247" cy="3383280"/>
          </a:xfrm>
          <a:prstGeom prst="rect">
            <a:avLst/>
          </a:prstGeom>
        </p:spPr>
      </p:pic>
    </p:spTree>
    <p:extLst>
      <p:ext uri="{BB962C8B-B14F-4D97-AF65-F5344CB8AC3E}">
        <p14:creationId xmlns:p14="http://schemas.microsoft.com/office/powerpoint/2010/main" val="24460336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Research</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a:xfrm>
            <a:off x="301752" y="1501067"/>
            <a:ext cx="8503920" cy="4572000"/>
          </a:xfrm>
        </p:spPr>
        <p:txBody>
          <a:bodyPr>
            <a:normAutofit fontScale="77500" lnSpcReduction="20000"/>
          </a:bodyPr>
          <a:lstStyle/>
          <a:p>
            <a:r>
              <a:rPr lang="en-US" dirty="0" smtClean="0">
                <a:latin typeface="Century Gothic" panose="020B0502020202020204" pitchFamily="34" charset="0"/>
                <a:cs typeface="Century Gothic"/>
              </a:rPr>
              <a:t>There is not yet much </a:t>
            </a:r>
            <a:r>
              <a:rPr lang="en-US" dirty="0" smtClean="0">
                <a:latin typeface="Century Gothic" panose="020B0502020202020204" pitchFamily="34" charset="0"/>
                <a:cs typeface="Century Gothic"/>
              </a:rPr>
              <a:t>formal </a:t>
            </a:r>
            <a:r>
              <a:rPr lang="en-US" dirty="0" smtClean="0">
                <a:latin typeface="Century Gothic" panose="020B0502020202020204" pitchFamily="34" charset="0"/>
                <a:cs typeface="Century Gothic"/>
              </a:rPr>
              <a:t>research on the effectiveness of </a:t>
            </a:r>
            <a:r>
              <a:rPr lang="en-US" dirty="0" err="1" smtClean="0">
                <a:latin typeface="Century Gothic" panose="020B0502020202020204" pitchFamily="34" charset="0"/>
                <a:cs typeface="Century Gothic"/>
              </a:rPr>
              <a:t>Edmodo</a:t>
            </a:r>
            <a:r>
              <a:rPr lang="en-US" dirty="0" smtClean="0">
                <a:latin typeface="Century Gothic" panose="020B0502020202020204" pitchFamily="34" charset="0"/>
                <a:cs typeface="Century Gothic"/>
              </a:rPr>
              <a:t>, but there are many periodicals that highlight its desirable features:</a:t>
            </a:r>
          </a:p>
          <a:p>
            <a:pPr lvl="1"/>
            <a:r>
              <a:rPr lang="en-US" dirty="0" smtClean="0">
                <a:latin typeface="Century Gothic" panose="020B0502020202020204" pitchFamily="34" charset="0"/>
                <a:cs typeface="Century Gothic"/>
              </a:rPr>
              <a:t>Use </a:t>
            </a:r>
            <a:r>
              <a:rPr lang="en-US" dirty="0" err="1" smtClean="0">
                <a:latin typeface="Century Gothic" panose="020B0502020202020204" pitchFamily="34" charset="0"/>
                <a:cs typeface="Century Gothic"/>
              </a:rPr>
              <a:t>Edmodo</a:t>
            </a:r>
            <a:r>
              <a:rPr lang="en-US" dirty="0" smtClean="0">
                <a:latin typeface="Century Gothic" panose="020B0502020202020204" pitchFamily="34" charset="0"/>
                <a:cs typeface="Century Gothic"/>
              </a:rPr>
              <a:t> to connect with students in other parts of the world by combining students into the same group (</a:t>
            </a:r>
            <a:r>
              <a:rPr lang="en-US" dirty="0" err="1" smtClean="0">
                <a:latin typeface="Century Gothic" panose="020B0502020202020204" pitchFamily="34" charset="0"/>
                <a:cs typeface="Century Gothic"/>
              </a:rPr>
              <a:t>Dobler</a:t>
            </a:r>
            <a:r>
              <a:rPr lang="en-US" dirty="0" smtClean="0">
                <a:latin typeface="Century Gothic" panose="020B0502020202020204" pitchFamily="34" charset="0"/>
                <a:cs typeface="Century Gothic"/>
              </a:rPr>
              <a:t>, 2012)</a:t>
            </a:r>
          </a:p>
          <a:p>
            <a:pPr lvl="1"/>
            <a:r>
              <a:rPr lang="en-US" dirty="0" err="1" smtClean="0">
                <a:latin typeface="Century Gothic" panose="020B0502020202020204" pitchFamily="34" charset="0"/>
                <a:cs typeface="Century Gothic"/>
              </a:rPr>
              <a:t>Edmodo</a:t>
            </a:r>
            <a:r>
              <a:rPr lang="en-US" dirty="0" smtClean="0">
                <a:latin typeface="Century Gothic" panose="020B0502020202020204" pitchFamily="34" charset="0"/>
                <a:cs typeface="Century Gothic"/>
              </a:rPr>
              <a:t> motivates students to assure quality in their own work because other students can see their work(</a:t>
            </a:r>
            <a:r>
              <a:rPr lang="en-US" dirty="0" err="1" smtClean="0">
                <a:latin typeface="Century Gothic" panose="020B0502020202020204" pitchFamily="34" charset="0"/>
                <a:cs typeface="Century Gothic"/>
              </a:rPr>
              <a:t>Dobler</a:t>
            </a:r>
            <a:r>
              <a:rPr lang="en-US" dirty="0" smtClean="0">
                <a:latin typeface="Century Gothic" panose="020B0502020202020204" pitchFamily="34" charset="0"/>
                <a:cs typeface="Century Gothic"/>
              </a:rPr>
              <a:t>, 2012)</a:t>
            </a:r>
          </a:p>
          <a:p>
            <a:pPr lvl="1"/>
            <a:r>
              <a:rPr lang="en-US" dirty="0" smtClean="0">
                <a:latin typeface="Century Gothic" panose="020B0502020202020204" pitchFamily="34" charset="0"/>
                <a:cs typeface="Century Gothic"/>
              </a:rPr>
              <a:t>Safe alternative to other social media for connecting teachers and students (Hammonds, </a:t>
            </a:r>
            <a:r>
              <a:rPr lang="en-US" dirty="0" err="1" smtClean="0">
                <a:latin typeface="Century Gothic" panose="020B0502020202020204" pitchFamily="34" charset="0"/>
                <a:cs typeface="Century Gothic"/>
              </a:rPr>
              <a:t>Matherson</a:t>
            </a:r>
            <a:r>
              <a:rPr lang="en-US" dirty="0" smtClean="0">
                <a:latin typeface="Century Gothic" panose="020B0502020202020204" pitchFamily="34" charset="0"/>
                <a:cs typeface="Century Gothic"/>
              </a:rPr>
              <a:t>, Wilson, &amp; Wright, 2013)</a:t>
            </a:r>
          </a:p>
          <a:p>
            <a:pPr lvl="1"/>
            <a:r>
              <a:rPr lang="en-US" dirty="0" smtClean="0">
                <a:latin typeface="Century Gothic" panose="020B0502020202020204" pitchFamily="34" charset="0"/>
                <a:cs typeface="Century Gothic"/>
              </a:rPr>
              <a:t>Allows for students to have access to all their classes in one place (Hammonds et al., 2013)</a:t>
            </a:r>
          </a:p>
          <a:p>
            <a:pPr lvl="1"/>
            <a:r>
              <a:rPr lang="en-US" dirty="0" smtClean="0">
                <a:latin typeface="Century Gothic" panose="020B0502020202020204" pitchFamily="34" charset="0"/>
                <a:cs typeface="Century Gothic"/>
              </a:rPr>
              <a:t>Allows for students to practice traditional literacy skills (reading, writing, listening), while simultaneously practicing digital literacy skills (Colwell, 2013)</a:t>
            </a:r>
          </a:p>
          <a:p>
            <a:pPr lvl="1"/>
            <a:r>
              <a:rPr lang="en-US" dirty="0" smtClean="0">
                <a:latin typeface="Century Gothic" panose="020B0502020202020204" pitchFamily="34" charset="0"/>
                <a:cs typeface="Century Gothic"/>
              </a:rPr>
              <a:t>Important for teachers to be able to communicate with parents: “</a:t>
            </a:r>
            <a:r>
              <a:rPr lang="en-US" dirty="0">
                <a:latin typeface="Century Gothic" panose="020B0502020202020204" pitchFamily="34" charset="0"/>
              </a:rPr>
              <a:t>Research shows that strong ties with families and community can make it four times more likely that your students will make major gains in math and </a:t>
            </a:r>
            <a:r>
              <a:rPr lang="en-US" dirty="0" smtClean="0">
                <a:latin typeface="Century Gothic" panose="020B0502020202020204" pitchFamily="34" charset="0"/>
              </a:rPr>
              <a:t>reading</a:t>
            </a:r>
            <a:r>
              <a:rPr lang="en-US" dirty="0">
                <a:latin typeface="Century Gothic" panose="020B0502020202020204" pitchFamily="34" charset="0"/>
              </a:rPr>
              <a:t> </a:t>
            </a:r>
            <a:r>
              <a:rPr lang="en-US" dirty="0" smtClean="0">
                <a:latin typeface="Century Gothic" panose="020B0502020202020204" pitchFamily="34" charset="0"/>
              </a:rPr>
              <a:t>(Henderson, 2013)</a:t>
            </a:r>
            <a:endParaRPr lang="en-US" dirty="0" smtClean="0">
              <a:latin typeface="Century Gothic" panose="020B0502020202020204" pitchFamily="34" charset="0"/>
              <a:cs typeface="Century Gothic"/>
            </a:endParaRPr>
          </a:p>
          <a:p>
            <a:pPr lvl="1"/>
            <a:endParaRPr lang="en-US" dirty="0" smtClean="0">
              <a:latin typeface="Century Gothic" panose="020B0502020202020204" pitchFamily="34" charset="0"/>
              <a:cs typeface="Century Gothic"/>
            </a:endParaRPr>
          </a:p>
          <a:p>
            <a:pPr lvl="1"/>
            <a:endParaRPr lang="en-US" dirty="0" smtClean="0">
              <a:latin typeface="Century Gothic" panose="020B0502020202020204" pitchFamily="34" charset="0"/>
              <a:cs typeface="Century Gothic"/>
            </a:endParaRPr>
          </a:p>
          <a:p>
            <a:endParaRPr lang="en-US" dirty="0" smtClean="0">
              <a:latin typeface="Century Gothic" panose="020B0502020202020204" pitchFamily="34" charset="0"/>
              <a:cs typeface="Century Gothic"/>
            </a:endParaRPr>
          </a:p>
          <a:p>
            <a:endParaRPr lang="en-US" dirty="0">
              <a:latin typeface="Century Gothic" panose="020B0502020202020204" pitchFamily="34" charset="0"/>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Reflection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pPr>
              <a:spcAft>
                <a:spcPts val="1800"/>
              </a:spcAft>
            </a:pPr>
            <a:r>
              <a:rPr lang="en-US" dirty="0" smtClean="0">
                <a:latin typeface="Century Gothic"/>
                <a:cs typeface="Century Gothic"/>
              </a:rPr>
              <a:t>I have not used </a:t>
            </a:r>
            <a:r>
              <a:rPr lang="en-US" dirty="0" err="1" smtClean="0">
                <a:latin typeface="Century Gothic"/>
                <a:cs typeface="Century Gothic"/>
              </a:rPr>
              <a:t>Edmodo</a:t>
            </a:r>
            <a:r>
              <a:rPr lang="en-US" dirty="0" smtClean="0">
                <a:latin typeface="Century Gothic"/>
                <a:cs typeface="Century Gothic"/>
              </a:rPr>
              <a:t> with my own students yet</a:t>
            </a:r>
            <a:r>
              <a:rPr lang="en-US" dirty="0">
                <a:latin typeface="Century Gothic"/>
                <a:cs typeface="Century Gothic"/>
              </a:rPr>
              <a:t>, but I am excited to try it in my </a:t>
            </a:r>
            <a:r>
              <a:rPr lang="en-US" dirty="0" smtClean="0">
                <a:latin typeface="Century Gothic"/>
                <a:cs typeface="Century Gothic"/>
              </a:rPr>
              <a:t>classroom after learning about all the teacher-friendly tools available</a:t>
            </a:r>
          </a:p>
          <a:p>
            <a:pPr>
              <a:spcAft>
                <a:spcPts val="1800"/>
              </a:spcAft>
            </a:pPr>
            <a:r>
              <a:rPr lang="en-US" dirty="0" smtClean="0">
                <a:latin typeface="Century Gothic"/>
                <a:cs typeface="Century Gothic"/>
              </a:rPr>
              <a:t>I did not know how many resources </a:t>
            </a:r>
            <a:r>
              <a:rPr lang="en-US" dirty="0" err="1" smtClean="0">
                <a:latin typeface="Century Gothic"/>
                <a:cs typeface="Century Gothic"/>
              </a:rPr>
              <a:t>Edmodo</a:t>
            </a:r>
            <a:r>
              <a:rPr lang="en-US" dirty="0" smtClean="0">
                <a:latin typeface="Century Gothic"/>
                <a:cs typeface="Century Gothic"/>
              </a:rPr>
              <a:t> has available for teachers, students, parents, and administrators. This is perhaps one of the most impressive features of the site</a:t>
            </a:r>
          </a:p>
          <a:p>
            <a:pPr>
              <a:spcAft>
                <a:spcPts val="1800"/>
              </a:spcAft>
            </a:pPr>
            <a:r>
              <a:rPr lang="en-US" dirty="0" err="1" smtClean="0">
                <a:latin typeface="Century Gothic"/>
                <a:cs typeface="Century Gothic"/>
              </a:rPr>
              <a:t>Edmodo</a:t>
            </a:r>
            <a:r>
              <a:rPr lang="en-US" dirty="0" smtClean="0">
                <a:latin typeface="Century Gothic"/>
                <a:cs typeface="Century Gothic"/>
              </a:rPr>
              <a:t> would be easy to implement school-wide with the training resources that are available for teachers</a:t>
            </a:r>
          </a:p>
          <a:p>
            <a:pPr>
              <a:spcAft>
                <a:spcPts val="1800"/>
              </a:spcAft>
            </a:pPr>
            <a:endParaRPr lang="en-US" dirty="0">
              <a:latin typeface="Century Gothic"/>
              <a:cs typeface="Century Gothic"/>
            </a:endParaRPr>
          </a:p>
        </p:txBody>
      </p:sp>
    </p:spTree>
    <p:extLst>
      <p:ext uri="{BB962C8B-B14F-4D97-AF65-F5344CB8AC3E}">
        <p14:creationId xmlns:p14="http://schemas.microsoft.com/office/powerpoint/2010/main" val="1204434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Reflection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lnSpcReduction="10000"/>
          </a:bodyPr>
          <a:lstStyle/>
          <a:p>
            <a:pPr>
              <a:spcAft>
                <a:spcPts val="1800"/>
              </a:spcAft>
            </a:pPr>
            <a:r>
              <a:rPr lang="en-US" dirty="0" smtClean="0">
                <a:latin typeface="Century Gothic"/>
                <a:cs typeface="Century Gothic"/>
              </a:rPr>
              <a:t>Some teachers at Findley Oaks fear that the students would use </a:t>
            </a:r>
            <a:r>
              <a:rPr lang="en-US" dirty="0" err="1" smtClean="0">
                <a:latin typeface="Century Gothic"/>
                <a:cs typeface="Century Gothic"/>
              </a:rPr>
              <a:t>Edmodo</a:t>
            </a:r>
            <a:r>
              <a:rPr lang="en-US" dirty="0" smtClean="0">
                <a:latin typeface="Century Gothic"/>
                <a:cs typeface="Century Gothic"/>
              </a:rPr>
              <a:t> as a platform for </a:t>
            </a:r>
            <a:r>
              <a:rPr lang="en-US" dirty="0" err="1" smtClean="0">
                <a:latin typeface="Century Gothic"/>
                <a:cs typeface="Century Gothic"/>
              </a:rPr>
              <a:t>cyberbullying</a:t>
            </a:r>
            <a:r>
              <a:rPr lang="en-US" dirty="0" smtClean="0">
                <a:latin typeface="Century Gothic"/>
                <a:cs typeface="Century Gothic"/>
              </a:rPr>
              <a:t>, but with controls available to teachers, such as monitoring student posts, removing student posts, and the option to approve student posts before publishing, this would not be a problem</a:t>
            </a:r>
          </a:p>
          <a:p>
            <a:pPr>
              <a:spcAft>
                <a:spcPts val="1800"/>
              </a:spcAft>
            </a:pPr>
            <a:r>
              <a:rPr lang="en-US" dirty="0" smtClean="0">
                <a:latin typeface="Century Gothic"/>
                <a:cs typeface="Century Gothic"/>
              </a:rPr>
              <a:t>Great way to </a:t>
            </a:r>
            <a:r>
              <a:rPr lang="en-US" dirty="0" err="1" smtClean="0">
                <a:latin typeface="Century Gothic"/>
                <a:cs typeface="Century Gothic"/>
              </a:rPr>
              <a:t>accompish</a:t>
            </a:r>
            <a:r>
              <a:rPr lang="en-US" dirty="0" smtClean="0">
                <a:latin typeface="Century Gothic"/>
                <a:cs typeface="Century Gothic"/>
              </a:rPr>
              <a:t> TKES Standard 10: Communication with students, parents, and other teachers</a:t>
            </a:r>
          </a:p>
          <a:p>
            <a:pPr>
              <a:spcAft>
                <a:spcPts val="1800"/>
              </a:spcAft>
            </a:pPr>
            <a:endParaRPr lang="en-US" dirty="0">
              <a:latin typeface="Century Gothic"/>
              <a:cs typeface="Century Gothic"/>
            </a:endParaRPr>
          </a:p>
        </p:txBody>
      </p:sp>
    </p:spTree>
    <p:extLst>
      <p:ext uri="{BB962C8B-B14F-4D97-AF65-F5344CB8AC3E}">
        <p14:creationId xmlns:p14="http://schemas.microsoft.com/office/powerpoint/2010/main" val="35583639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References</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55000" lnSpcReduction="20000"/>
          </a:bodyPr>
          <a:lstStyle/>
          <a:p>
            <a:endParaRPr lang="en-US" dirty="0" smtClean="0">
              <a:latin typeface="Century Gothic"/>
              <a:cs typeface="Century Gothic"/>
            </a:endParaRPr>
          </a:p>
          <a:p>
            <a:r>
              <a:rPr lang="en-US" dirty="0" smtClean="0">
                <a:latin typeface="Century Gothic"/>
                <a:cs typeface="Century Gothic"/>
              </a:rPr>
              <a:t>Colwell</a:t>
            </a:r>
            <a:r>
              <a:rPr lang="en-US" dirty="0">
                <a:latin typeface="Century Gothic"/>
                <a:cs typeface="Century Gothic"/>
              </a:rPr>
              <a:t>, J. (2013). </a:t>
            </a:r>
            <a:r>
              <a:rPr lang="en-US" dirty="0" smtClean="0">
                <a:latin typeface="Century Gothic"/>
                <a:cs typeface="Century Gothic"/>
              </a:rPr>
              <a:t>Connecting old an new literacies in a transliterate world. </a:t>
            </a:r>
            <a:r>
              <a:rPr lang="en-US" i="1" dirty="0">
                <a:latin typeface="Century Gothic"/>
                <a:cs typeface="Century Gothic"/>
              </a:rPr>
              <a:t>Library </a:t>
            </a:r>
            <a:r>
              <a:rPr lang="en-US" i="1" dirty="0" smtClean="0">
                <a:latin typeface="Century Gothic"/>
                <a:cs typeface="Century Gothic"/>
              </a:rPr>
              <a:t>	Media </a:t>
            </a:r>
            <a:r>
              <a:rPr lang="en-US" i="1" dirty="0">
                <a:latin typeface="Century Gothic"/>
                <a:cs typeface="Century Gothic"/>
              </a:rPr>
              <a:t>Connection</a:t>
            </a:r>
            <a:r>
              <a:rPr lang="en-US" dirty="0">
                <a:latin typeface="Century Gothic"/>
                <a:cs typeface="Century Gothic"/>
              </a:rPr>
              <a:t>, 32(1), 14-16.</a:t>
            </a:r>
          </a:p>
          <a:p>
            <a:r>
              <a:rPr lang="en-US" dirty="0" err="1" smtClean="0">
                <a:latin typeface="Century Gothic"/>
                <a:cs typeface="Century Gothic"/>
              </a:rPr>
              <a:t>Dobler</a:t>
            </a:r>
            <a:r>
              <a:rPr lang="en-US" dirty="0">
                <a:latin typeface="Century Gothic"/>
                <a:cs typeface="Century Gothic"/>
              </a:rPr>
              <a:t>, E. (2012). Flattening </a:t>
            </a:r>
            <a:r>
              <a:rPr lang="en-US" dirty="0" smtClean="0">
                <a:latin typeface="Century Gothic"/>
                <a:cs typeface="Century Gothic"/>
              </a:rPr>
              <a:t>classroom walls: </a:t>
            </a:r>
            <a:r>
              <a:rPr lang="en-US" dirty="0" err="1" smtClean="0">
                <a:latin typeface="Century Gothic"/>
                <a:cs typeface="Century Gothic"/>
              </a:rPr>
              <a:t>Edmodo</a:t>
            </a:r>
            <a:r>
              <a:rPr lang="en-US" dirty="0" smtClean="0">
                <a:latin typeface="Century Gothic"/>
                <a:cs typeface="Century Gothic"/>
              </a:rPr>
              <a:t> takes teaching and learning 	across the globe. </a:t>
            </a:r>
            <a:r>
              <a:rPr lang="en-US" i="1" dirty="0">
                <a:latin typeface="Century Gothic"/>
                <a:cs typeface="Century Gothic"/>
              </a:rPr>
              <a:t>Reading Today</a:t>
            </a:r>
            <a:r>
              <a:rPr lang="en-US" dirty="0">
                <a:latin typeface="Century Gothic"/>
                <a:cs typeface="Century Gothic"/>
              </a:rPr>
              <a:t>, 29(4), 12-13.</a:t>
            </a:r>
          </a:p>
          <a:p>
            <a:r>
              <a:rPr lang="en-US" dirty="0" smtClean="0">
                <a:latin typeface="Century Gothic"/>
                <a:cs typeface="Century Gothic"/>
              </a:rPr>
              <a:t>Findley </a:t>
            </a:r>
            <a:r>
              <a:rPr lang="en-US" dirty="0">
                <a:latin typeface="Century Gothic"/>
                <a:cs typeface="Century Gothic"/>
              </a:rPr>
              <a:t>Oaks Elementary (2013). Findley Oaks Elementary School Improvement Plan </a:t>
            </a:r>
            <a:r>
              <a:rPr lang="en-US" dirty="0" smtClean="0">
                <a:latin typeface="Century Gothic"/>
                <a:cs typeface="Century Gothic"/>
              </a:rPr>
              <a:t>	2013-2014</a:t>
            </a:r>
            <a:r>
              <a:rPr lang="en-US" i="1" dirty="0">
                <a:latin typeface="Century Gothic"/>
                <a:cs typeface="Century Gothic"/>
              </a:rPr>
              <a:t>. Findleyoakselementary.ne</a:t>
            </a:r>
            <a:r>
              <a:rPr lang="en-US" dirty="0">
                <a:latin typeface="Century Gothic"/>
                <a:cs typeface="Century Gothic"/>
              </a:rPr>
              <a:t>t. Retrieved November 8, 2013 from </a:t>
            </a:r>
            <a:r>
              <a:rPr lang="en-US" dirty="0" smtClean="0">
                <a:latin typeface="Century Gothic"/>
                <a:cs typeface="Century Gothic"/>
              </a:rPr>
              <a:t>	</a:t>
            </a:r>
            <a:r>
              <a:rPr lang="en-US" dirty="0" smtClean="0">
                <a:latin typeface="Century Gothic"/>
                <a:cs typeface="Century Gothic"/>
                <a:hlinkClick r:id="rId2"/>
              </a:rPr>
              <a:t>http</a:t>
            </a:r>
            <a:r>
              <a:rPr lang="en-US" dirty="0">
                <a:latin typeface="Century Gothic"/>
                <a:cs typeface="Century Gothic"/>
                <a:hlinkClick r:id="rId2"/>
              </a:rPr>
              <a:t>://</a:t>
            </a:r>
            <a:r>
              <a:rPr lang="en-US" dirty="0" smtClean="0">
                <a:latin typeface="Century Gothic"/>
                <a:cs typeface="Century Gothic"/>
                <a:hlinkClick r:id="rId2"/>
              </a:rPr>
              <a:t>school.fultonschools.org/es/findleyoaks/Documents/2013-</a:t>
            </a:r>
            <a:r>
              <a:rPr lang="en-US" dirty="0" smtClean="0">
                <a:latin typeface="Century Gothic"/>
                <a:cs typeface="Century Gothic"/>
              </a:rPr>
              <a:t>	</a:t>
            </a:r>
            <a:r>
              <a:rPr lang="en-US" dirty="0" smtClean="0">
                <a:latin typeface="Century Gothic"/>
                <a:cs typeface="Century Gothic"/>
                <a:hlinkClick r:id="rId2"/>
              </a:rPr>
              <a:t>2014/School%20Improvement%20Plan%201314.pdf</a:t>
            </a:r>
            <a:r>
              <a:rPr lang="en-US" dirty="0" smtClean="0">
                <a:latin typeface="Century Gothic"/>
                <a:cs typeface="Century Gothic"/>
              </a:rPr>
              <a:t> </a:t>
            </a:r>
            <a:endParaRPr lang="en-US" dirty="0">
              <a:latin typeface="Century Gothic"/>
              <a:cs typeface="Century Gothic"/>
            </a:endParaRPr>
          </a:p>
          <a:p>
            <a:r>
              <a:rPr lang="en-US" dirty="0" smtClean="0">
                <a:latin typeface="Century Gothic"/>
                <a:cs typeface="Century Gothic"/>
              </a:rPr>
              <a:t>Fulton County Schools Department of Instructional Technology (2012). Fulton County 	Schools Technology Plan 2012-2015. </a:t>
            </a:r>
            <a:r>
              <a:rPr lang="en-US" i="1" dirty="0" smtClean="0">
                <a:latin typeface="Century Gothic"/>
                <a:cs typeface="Century Gothic"/>
              </a:rPr>
              <a:t>Fultonschools.org. </a:t>
            </a:r>
            <a:r>
              <a:rPr lang="en-US" dirty="0" smtClean="0">
                <a:latin typeface="Century Gothic"/>
                <a:cs typeface="Century Gothic"/>
              </a:rPr>
              <a:t>Retrieved November 8, 	2013 from </a:t>
            </a:r>
            <a:r>
              <a:rPr lang="en-US" dirty="0">
                <a:latin typeface="Century Gothic"/>
                <a:cs typeface="Century Gothic"/>
                <a:hlinkClick r:id=""/>
              </a:rPr>
              <a:t>http</a:t>
            </a:r>
            <a:r>
              <a:rPr lang="en-US" dirty="0" smtClean="0">
                <a:latin typeface="Century Gothic"/>
                <a:cs typeface="Century Gothic"/>
                <a:hlinkClick r:id=""/>
              </a:rPr>
              <a:t>://portal.fultonschools.org/departments/IT/Documents/</a:t>
            </a:r>
          </a:p>
          <a:p>
            <a:pPr marL="0" indent="0">
              <a:buNone/>
            </a:pPr>
            <a:r>
              <a:rPr lang="en-US" dirty="0" smtClean="0">
                <a:latin typeface="Century Gothic"/>
                <a:cs typeface="Century Gothic"/>
              </a:rPr>
              <a:t>	</a:t>
            </a:r>
            <a:r>
              <a:rPr lang="en-US" dirty="0" smtClean="0">
                <a:latin typeface="Century Gothic"/>
                <a:cs typeface="Century Gothic"/>
                <a:hlinkClick r:id=""/>
              </a:rPr>
              <a:t>2012_2015%</a:t>
            </a:r>
            <a:r>
              <a:rPr lang="en-US" dirty="0" smtClean="0">
                <a:latin typeface="Century Gothic"/>
                <a:cs typeface="Century Gothic"/>
                <a:hlinkClick r:id="rId3"/>
              </a:rPr>
              <a:t>20Final%20tech%20plan.pdf</a:t>
            </a:r>
            <a:r>
              <a:rPr lang="en-US" dirty="0" smtClean="0">
                <a:latin typeface="Century Gothic"/>
                <a:cs typeface="Century Gothic"/>
              </a:rPr>
              <a:t> </a:t>
            </a:r>
          </a:p>
          <a:p>
            <a:r>
              <a:rPr lang="en-US" dirty="0" smtClean="0">
                <a:latin typeface="Century Gothic"/>
                <a:cs typeface="Century Gothic"/>
              </a:rPr>
              <a:t>Fulton County Schools (2012). Building our future: Strategic Plan 2017. </a:t>
            </a:r>
            <a:r>
              <a:rPr lang="en-US" i="1" dirty="0" smtClean="0">
                <a:latin typeface="Century Gothic"/>
                <a:cs typeface="Century Gothic"/>
              </a:rPr>
              <a:t>Fultonschools.org. 	</a:t>
            </a:r>
            <a:r>
              <a:rPr lang="en-US" dirty="0" smtClean="0">
                <a:latin typeface="Century Gothic"/>
                <a:cs typeface="Century Gothic"/>
              </a:rPr>
              <a:t>Retrieved November 8, 2013, from </a:t>
            </a:r>
            <a:r>
              <a:rPr lang="en-US" dirty="0" smtClean="0">
                <a:latin typeface="Century Gothic"/>
                <a:cs typeface="Century Gothic"/>
                <a:hlinkClick r:id="rId4"/>
              </a:rPr>
              <a:t>http</a:t>
            </a:r>
            <a:r>
              <a:rPr lang="en-US" dirty="0">
                <a:latin typeface="Century Gothic"/>
                <a:cs typeface="Century Gothic"/>
                <a:hlinkClick r:id="rId4"/>
              </a:rPr>
              <a:t>://</a:t>
            </a:r>
            <a:r>
              <a:rPr lang="en-US" dirty="0" smtClean="0">
                <a:latin typeface="Century Gothic"/>
                <a:cs typeface="Century Gothic"/>
                <a:hlinkClick r:id="rId4"/>
              </a:rPr>
              <a:t>portal.fultonschools.org/departments/</a:t>
            </a:r>
          </a:p>
          <a:p>
            <a:pPr marL="0" indent="0">
              <a:buNone/>
            </a:pPr>
            <a:r>
              <a:rPr lang="en-US" dirty="0" smtClean="0">
                <a:latin typeface="Century Gothic"/>
                <a:cs typeface="Century Gothic"/>
              </a:rPr>
              <a:t>	</a:t>
            </a:r>
            <a:r>
              <a:rPr lang="en-US" dirty="0" smtClean="0">
                <a:latin typeface="Century Gothic"/>
                <a:cs typeface="Century Gothic"/>
                <a:hlinkClick r:id="rId4"/>
              </a:rPr>
              <a:t>Superintendent/Communications/Pages/StrategicPlan2017.aspx</a:t>
            </a:r>
            <a:endParaRPr lang="en-US" dirty="0" smtClean="0">
              <a:latin typeface="Century Gothic"/>
              <a:cs typeface="Century Gothic"/>
            </a:endParaRPr>
          </a:p>
          <a:p>
            <a:r>
              <a:rPr lang="en-US" dirty="0" smtClean="0">
                <a:latin typeface="Century Gothic"/>
                <a:cs typeface="Century Gothic"/>
              </a:rPr>
              <a:t>Hammonds</a:t>
            </a:r>
            <a:r>
              <a:rPr lang="en-US" dirty="0">
                <a:latin typeface="Century Gothic"/>
                <a:cs typeface="Century Gothic"/>
              </a:rPr>
              <a:t>, L., </a:t>
            </a:r>
            <a:r>
              <a:rPr lang="en-US" dirty="0" err="1">
                <a:latin typeface="Century Gothic"/>
                <a:cs typeface="Century Gothic"/>
              </a:rPr>
              <a:t>Matherson</a:t>
            </a:r>
            <a:r>
              <a:rPr lang="en-US" dirty="0">
                <a:latin typeface="Century Gothic"/>
                <a:cs typeface="Century Gothic"/>
              </a:rPr>
              <a:t>, L. H., Wilson, E. K., &amp; Wright, V. H. (2013). Gateway </a:t>
            </a:r>
            <a:r>
              <a:rPr lang="en-US" dirty="0" smtClean="0">
                <a:latin typeface="Century Gothic"/>
                <a:cs typeface="Century Gothic"/>
              </a:rPr>
              <a:t>tools</a:t>
            </a:r>
            <a:r>
              <a:rPr lang="en-US" dirty="0">
                <a:latin typeface="Century Gothic"/>
                <a:cs typeface="Century Gothic"/>
              </a:rPr>
              <a:t>: </a:t>
            </a:r>
            <a:r>
              <a:rPr lang="en-US" dirty="0" smtClean="0">
                <a:latin typeface="Century Gothic"/>
                <a:cs typeface="Century Gothic"/>
              </a:rPr>
              <a:t>five 	tools </a:t>
            </a:r>
            <a:r>
              <a:rPr lang="en-US" dirty="0">
                <a:latin typeface="Century Gothic"/>
                <a:cs typeface="Century Gothic"/>
              </a:rPr>
              <a:t>to </a:t>
            </a:r>
            <a:r>
              <a:rPr lang="en-US" dirty="0" smtClean="0">
                <a:latin typeface="Century Gothic"/>
                <a:cs typeface="Century Gothic"/>
              </a:rPr>
              <a:t>allow teachers </a:t>
            </a:r>
            <a:r>
              <a:rPr lang="en-US" dirty="0">
                <a:latin typeface="Century Gothic"/>
                <a:cs typeface="Century Gothic"/>
              </a:rPr>
              <a:t>to </a:t>
            </a:r>
            <a:r>
              <a:rPr lang="en-US" dirty="0" smtClean="0">
                <a:latin typeface="Century Gothic"/>
                <a:cs typeface="Century Gothic"/>
              </a:rPr>
              <a:t>overcome barriers </a:t>
            </a:r>
            <a:r>
              <a:rPr lang="en-US" dirty="0">
                <a:latin typeface="Century Gothic"/>
                <a:cs typeface="Century Gothic"/>
              </a:rPr>
              <a:t>to </a:t>
            </a:r>
            <a:r>
              <a:rPr lang="en-US" dirty="0" smtClean="0">
                <a:latin typeface="Century Gothic"/>
                <a:cs typeface="Century Gothic"/>
              </a:rPr>
              <a:t>technology integration</a:t>
            </a:r>
            <a:r>
              <a:rPr lang="en-US" dirty="0">
                <a:latin typeface="Century Gothic"/>
                <a:cs typeface="Century Gothic"/>
              </a:rPr>
              <a:t>. </a:t>
            </a:r>
            <a:r>
              <a:rPr lang="en-US" i="1" dirty="0">
                <a:latin typeface="Century Gothic"/>
                <a:cs typeface="Century Gothic"/>
              </a:rPr>
              <a:t>Delta </a:t>
            </a:r>
            <a:r>
              <a:rPr lang="en-US" i="1" dirty="0" smtClean="0">
                <a:latin typeface="Century Gothic"/>
                <a:cs typeface="Century Gothic"/>
              </a:rPr>
              <a:t>	Kappa </a:t>
            </a:r>
            <a:r>
              <a:rPr lang="en-US" i="1" dirty="0">
                <a:latin typeface="Century Gothic"/>
                <a:cs typeface="Century Gothic"/>
              </a:rPr>
              <a:t>Gamma Bulletin</a:t>
            </a:r>
            <a:r>
              <a:rPr lang="en-US" dirty="0">
                <a:latin typeface="Century Gothic"/>
                <a:cs typeface="Century Gothic"/>
              </a:rPr>
              <a:t>, 80(1), 36-40</a:t>
            </a:r>
            <a:r>
              <a:rPr lang="en-US" dirty="0" smtClean="0">
                <a:latin typeface="Century Gothic"/>
                <a:cs typeface="Century Gothic"/>
              </a:rPr>
              <a:t>.</a:t>
            </a:r>
          </a:p>
          <a:p>
            <a:r>
              <a:rPr lang="en-US" dirty="0" smtClean="0">
                <a:latin typeface="Century Gothic"/>
                <a:cs typeface="Century Gothic"/>
              </a:rPr>
              <a:t>Henderson</a:t>
            </a:r>
            <a:r>
              <a:rPr lang="en-US" dirty="0">
                <a:latin typeface="Century Gothic"/>
                <a:cs typeface="Century Gothic"/>
              </a:rPr>
              <a:t>, A. (2013). How to Connect with Families. </a:t>
            </a:r>
            <a:r>
              <a:rPr lang="en-US" i="1" dirty="0">
                <a:latin typeface="Century Gothic"/>
                <a:cs typeface="Century Gothic"/>
              </a:rPr>
              <a:t>Educational Leadership</a:t>
            </a:r>
            <a:r>
              <a:rPr lang="en-US" dirty="0">
                <a:latin typeface="Century Gothic"/>
                <a:cs typeface="Century Gothic"/>
              </a:rPr>
              <a:t>, 70(9), 44.</a:t>
            </a:r>
          </a:p>
        </p:txBody>
      </p:sp>
    </p:spTree>
    <p:extLst>
      <p:ext uri="{BB962C8B-B14F-4D97-AF65-F5344CB8AC3E}">
        <p14:creationId xmlns:p14="http://schemas.microsoft.com/office/powerpoint/2010/main" val="13497420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latin typeface="Century Gothic"/>
                <a:cs typeface="Century Gothic"/>
              </a:rPr>
              <a:t>Who </a:t>
            </a:r>
            <a:r>
              <a:rPr lang="en-US" dirty="0">
                <a:solidFill>
                  <a:schemeClr val="accent1"/>
                </a:solidFill>
                <a:latin typeface="Century Gothic"/>
                <a:cs typeface="Century Gothic"/>
              </a:rPr>
              <a:t>C</a:t>
            </a:r>
            <a:r>
              <a:rPr lang="en-US" dirty="0" smtClean="0">
                <a:solidFill>
                  <a:schemeClr val="accent1"/>
                </a:solidFill>
                <a:latin typeface="Century Gothic"/>
                <a:cs typeface="Century Gothic"/>
              </a:rPr>
              <a:t>an </a:t>
            </a:r>
            <a:r>
              <a:rPr lang="en-US" dirty="0">
                <a:solidFill>
                  <a:schemeClr val="accent1"/>
                </a:solidFill>
                <a:latin typeface="Century Gothic"/>
                <a:cs typeface="Century Gothic"/>
              </a:rPr>
              <a:t>U</a:t>
            </a:r>
            <a:r>
              <a:rPr lang="en-US" dirty="0" smtClean="0">
                <a:solidFill>
                  <a:schemeClr val="accent1"/>
                </a:solidFill>
                <a:latin typeface="Century Gothic"/>
                <a:cs typeface="Century Gothic"/>
              </a:rPr>
              <a:t>se </a:t>
            </a:r>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a:bodyPr>
          <a:lstStyle/>
          <a:p>
            <a:pPr>
              <a:spcAft>
                <a:spcPts val="1800"/>
              </a:spcAft>
            </a:pPr>
            <a:r>
              <a:rPr lang="en-US" dirty="0" err="1" smtClean="0">
                <a:latin typeface="Century Gothic"/>
                <a:cs typeface="Century Gothic"/>
              </a:rPr>
              <a:t>Edmodo</a:t>
            </a:r>
            <a:r>
              <a:rPr lang="en-US" dirty="0" smtClean="0">
                <a:latin typeface="Century Gothic"/>
                <a:cs typeface="Century Gothic"/>
              </a:rPr>
              <a:t> can be used in a variety of ways that may appeal to different age groups</a:t>
            </a:r>
          </a:p>
          <a:p>
            <a:pPr>
              <a:spcAft>
                <a:spcPts val="1800"/>
              </a:spcAft>
            </a:pPr>
            <a:r>
              <a:rPr lang="en-US" dirty="0" smtClean="0">
                <a:latin typeface="Century Gothic"/>
                <a:cs typeface="Century Gothic"/>
              </a:rPr>
              <a:t>Teachers can choose how to use </a:t>
            </a:r>
            <a:r>
              <a:rPr lang="en-US" dirty="0" err="1" smtClean="0">
                <a:latin typeface="Century Gothic"/>
                <a:cs typeface="Century Gothic"/>
              </a:rPr>
              <a:t>Edmodo</a:t>
            </a:r>
            <a:r>
              <a:rPr lang="en-US" dirty="0" smtClean="0">
                <a:latin typeface="Century Gothic"/>
                <a:cs typeface="Century Gothic"/>
              </a:rPr>
              <a:t> in a way that is age-appropriate for their students, no matter their age</a:t>
            </a:r>
          </a:p>
          <a:p>
            <a:pPr>
              <a:spcAft>
                <a:spcPts val="1800"/>
              </a:spcAft>
            </a:pPr>
            <a:r>
              <a:rPr lang="en-US" dirty="0">
                <a:latin typeface="Century Gothic"/>
                <a:cs typeface="Century Gothic"/>
              </a:rPr>
              <a:t>Teachers can create student-centered learning activities for any age group</a:t>
            </a:r>
          </a:p>
          <a:p>
            <a:pPr>
              <a:spcAft>
                <a:spcPts val="1800"/>
              </a:spcAft>
            </a:pPr>
            <a:r>
              <a:rPr lang="en-US" dirty="0" smtClean="0">
                <a:latin typeface="Century Gothic"/>
                <a:cs typeface="Century Gothic"/>
              </a:rPr>
              <a:t>Easier to implement for late elementary and older, but still possible to use with early elementary</a:t>
            </a:r>
          </a:p>
        </p:txBody>
      </p:sp>
    </p:spTree>
    <p:extLst>
      <p:ext uri="{BB962C8B-B14F-4D97-AF65-F5344CB8AC3E}">
        <p14:creationId xmlns:p14="http://schemas.microsoft.com/office/powerpoint/2010/main" val="38715351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latin typeface="Century Gothic"/>
                <a:cs typeface="Century Gothic"/>
              </a:rPr>
              <a:t>Who </a:t>
            </a:r>
            <a:r>
              <a:rPr lang="en-US" dirty="0">
                <a:solidFill>
                  <a:schemeClr val="accent1"/>
                </a:solidFill>
                <a:latin typeface="Century Gothic"/>
                <a:cs typeface="Century Gothic"/>
              </a:rPr>
              <a:t>C</a:t>
            </a:r>
            <a:r>
              <a:rPr lang="en-US" dirty="0" smtClean="0">
                <a:solidFill>
                  <a:schemeClr val="accent1"/>
                </a:solidFill>
                <a:latin typeface="Century Gothic"/>
                <a:cs typeface="Century Gothic"/>
              </a:rPr>
              <a:t>an </a:t>
            </a:r>
            <a:r>
              <a:rPr lang="en-US" dirty="0">
                <a:solidFill>
                  <a:schemeClr val="accent1"/>
                </a:solidFill>
                <a:latin typeface="Century Gothic"/>
                <a:cs typeface="Century Gothic"/>
              </a:rPr>
              <a:t>U</a:t>
            </a:r>
            <a:r>
              <a:rPr lang="en-US" dirty="0" smtClean="0">
                <a:solidFill>
                  <a:schemeClr val="accent1"/>
                </a:solidFill>
                <a:latin typeface="Century Gothic"/>
                <a:cs typeface="Century Gothic"/>
              </a:rPr>
              <a:t>se </a:t>
            </a:r>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85000" lnSpcReduction="20000"/>
          </a:bodyPr>
          <a:lstStyle/>
          <a:p>
            <a:pPr>
              <a:spcAft>
                <a:spcPts val="1800"/>
              </a:spcAft>
            </a:pPr>
            <a:r>
              <a:rPr lang="en-US" dirty="0" err="1" smtClean="0">
                <a:latin typeface="Century Gothic"/>
                <a:cs typeface="Century Gothic"/>
              </a:rPr>
              <a:t>Edmodo</a:t>
            </a:r>
            <a:r>
              <a:rPr lang="en-US" dirty="0" smtClean="0">
                <a:latin typeface="Century Gothic"/>
                <a:cs typeface="Century Gothic"/>
              </a:rPr>
              <a:t> has provided quick-start guides that are age-appropriate for different grade levels (early elementary, late elementary, middle school, and high school</a:t>
            </a:r>
            <a:r>
              <a:rPr lang="en-US" dirty="0">
                <a:latin typeface="Century Gothic"/>
                <a:cs typeface="Century Gothic"/>
              </a:rPr>
              <a:t>;</a:t>
            </a:r>
            <a:r>
              <a:rPr lang="en-US" dirty="0" smtClean="0">
                <a:latin typeface="Century Gothic"/>
                <a:cs typeface="Century Gothic"/>
              </a:rPr>
              <a:t> </a:t>
            </a:r>
            <a:r>
              <a:rPr lang="en-US" dirty="0" smtClean="0">
                <a:solidFill>
                  <a:schemeClr val="accent1"/>
                </a:solidFill>
                <a:latin typeface="Century Gothic"/>
                <a:cs typeface="Century Gothic"/>
                <a:hlinkClick r:id="rId3"/>
              </a:rPr>
              <a:t>click here</a:t>
            </a:r>
            <a:r>
              <a:rPr lang="en-US" dirty="0" smtClean="0">
                <a:latin typeface="Century Gothic"/>
                <a:cs typeface="Century Gothic"/>
              </a:rPr>
              <a:t> for more information) </a:t>
            </a:r>
          </a:p>
          <a:p>
            <a:pPr>
              <a:lnSpc>
                <a:spcPct val="120000"/>
              </a:lnSpc>
            </a:pPr>
            <a:r>
              <a:rPr lang="en-US" dirty="0" err="1" smtClean="0">
                <a:latin typeface="Century Gothic"/>
                <a:cs typeface="Century Gothic"/>
              </a:rPr>
              <a:t>Edmodo</a:t>
            </a:r>
            <a:r>
              <a:rPr lang="en-US" dirty="0" smtClean="0">
                <a:latin typeface="Century Gothic"/>
                <a:cs typeface="Century Gothic"/>
              </a:rPr>
              <a:t> has provided quick guides that include age-appropriate resources for implementing </a:t>
            </a:r>
            <a:r>
              <a:rPr lang="en-US" dirty="0" err="1" smtClean="0">
                <a:latin typeface="Century Gothic"/>
                <a:cs typeface="Century Gothic"/>
              </a:rPr>
              <a:t>Edmodo</a:t>
            </a:r>
            <a:r>
              <a:rPr lang="en-US" dirty="0" smtClean="0">
                <a:latin typeface="Century Gothic"/>
                <a:cs typeface="Century Gothic"/>
              </a:rPr>
              <a:t> in the classroom</a:t>
            </a:r>
            <a:endParaRPr lang="en-US" dirty="0">
              <a:latin typeface="Century Gothic"/>
              <a:cs typeface="Century Gothic"/>
            </a:endParaRPr>
          </a:p>
          <a:p>
            <a:pPr lvl="1">
              <a:lnSpc>
                <a:spcPct val="120000"/>
              </a:lnSpc>
            </a:pPr>
            <a:r>
              <a:rPr lang="en-US" dirty="0">
                <a:latin typeface="Century Gothic"/>
                <a:cs typeface="Century Gothic"/>
              </a:rPr>
              <a:t>Parent letters</a:t>
            </a:r>
          </a:p>
          <a:p>
            <a:pPr lvl="1"/>
            <a:r>
              <a:rPr lang="en-US" dirty="0">
                <a:latin typeface="Century Gothic"/>
                <a:cs typeface="Century Gothic"/>
              </a:rPr>
              <a:t>Permission slips</a:t>
            </a:r>
          </a:p>
          <a:p>
            <a:pPr lvl="1"/>
            <a:r>
              <a:rPr lang="en-US" dirty="0">
                <a:latin typeface="Century Gothic"/>
                <a:cs typeface="Century Gothic"/>
              </a:rPr>
              <a:t>Digital citizenship lessons</a:t>
            </a:r>
          </a:p>
          <a:p>
            <a:pPr lvl="1"/>
            <a:r>
              <a:rPr lang="en-US" dirty="0">
                <a:latin typeface="Century Gothic"/>
                <a:cs typeface="Century Gothic"/>
              </a:rPr>
              <a:t>Learning activities</a:t>
            </a:r>
          </a:p>
          <a:p>
            <a:pPr lvl="1"/>
            <a:r>
              <a:rPr lang="en-US" dirty="0">
                <a:latin typeface="Century Gothic"/>
                <a:cs typeface="Century Gothic"/>
              </a:rPr>
              <a:t>Interactive apps</a:t>
            </a:r>
          </a:p>
          <a:p>
            <a:pPr lvl="1"/>
            <a:r>
              <a:rPr lang="en-US" dirty="0">
                <a:latin typeface="Century Gothic"/>
                <a:cs typeface="Century Gothic"/>
              </a:rPr>
              <a:t>Classroom management guides</a:t>
            </a:r>
          </a:p>
          <a:p>
            <a:pPr lvl="1">
              <a:lnSpc>
                <a:spcPct val="120000"/>
              </a:lnSpc>
            </a:pPr>
            <a:endParaRPr lang="en-US" dirty="0" smtClean="0">
              <a:latin typeface="Century Gothic"/>
              <a:cs typeface="Century Gothic"/>
            </a:endParaRPr>
          </a:p>
        </p:txBody>
      </p:sp>
    </p:spTree>
    <p:extLst>
      <p:ext uri="{BB962C8B-B14F-4D97-AF65-F5344CB8AC3E}">
        <p14:creationId xmlns:p14="http://schemas.microsoft.com/office/powerpoint/2010/main" val="16635351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latin typeface="Century Gothic"/>
                <a:cs typeface="Century Gothic"/>
              </a:rPr>
              <a:t>Equitable Access to </a:t>
            </a:r>
            <a:r>
              <a:rPr lang="en-US" dirty="0" err="1" smtClean="0">
                <a:solidFill>
                  <a:schemeClr val="accent1"/>
                </a:solidFill>
                <a:latin typeface="Century Gothic"/>
                <a:cs typeface="Century Gothic"/>
              </a:rPr>
              <a:t>Edmodo</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20000"/>
          </a:bodyPr>
          <a:lstStyle/>
          <a:p>
            <a:pPr>
              <a:spcAft>
                <a:spcPts val="1800"/>
              </a:spcAft>
            </a:pPr>
            <a:r>
              <a:rPr lang="en-US" dirty="0" err="1" smtClean="0">
                <a:latin typeface="Century Gothic"/>
                <a:cs typeface="Century Gothic"/>
              </a:rPr>
              <a:t>Edmodo</a:t>
            </a:r>
            <a:r>
              <a:rPr lang="en-US" dirty="0" smtClean="0">
                <a:latin typeface="Century Gothic"/>
                <a:cs typeface="Century Gothic"/>
              </a:rPr>
              <a:t> is free to use, but users (teachers, students, and parents) must have a computer or mobile device (e.g., tablet, smart phone, iPod Touch)</a:t>
            </a:r>
          </a:p>
          <a:p>
            <a:pPr>
              <a:spcAft>
                <a:spcPts val="1800"/>
              </a:spcAft>
            </a:pPr>
            <a:r>
              <a:rPr lang="en-US" dirty="0" smtClean="0">
                <a:latin typeface="Century Gothic"/>
                <a:cs typeface="Century Gothic"/>
              </a:rPr>
              <a:t>Students can use school devices during school hours to access </a:t>
            </a:r>
            <a:r>
              <a:rPr lang="en-US" dirty="0" err="1" smtClean="0">
                <a:latin typeface="Century Gothic"/>
                <a:cs typeface="Century Gothic"/>
              </a:rPr>
              <a:t>Edmodo</a:t>
            </a:r>
            <a:r>
              <a:rPr lang="en-US" dirty="0">
                <a:latin typeface="Century Gothic"/>
                <a:cs typeface="Century Gothic"/>
              </a:rPr>
              <a:t> </a:t>
            </a:r>
            <a:r>
              <a:rPr lang="en-US" dirty="0" smtClean="0">
                <a:latin typeface="Century Gothic"/>
                <a:cs typeface="Century Gothic"/>
              </a:rPr>
              <a:t>if they do not have access to an appropriate device at home</a:t>
            </a:r>
          </a:p>
          <a:p>
            <a:pPr>
              <a:spcAft>
                <a:spcPts val="1800"/>
              </a:spcAft>
            </a:pPr>
            <a:r>
              <a:rPr lang="en-US" dirty="0" smtClean="0">
                <a:latin typeface="Century Gothic"/>
                <a:cs typeface="Century Gothic"/>
              </a:rPr>
              <a:t>Teachers should allow for extended due dates, etc. for students who do not have access to appropriate devices at home</a:t>
            </a:r>
          </a:p>
          <a:p>
            <a:pPr>
              <a:spcAft>
                <a:spcPts val="1800"/>
              </a:spcAft>
            </a:pPr>
            <a:r>
              <a:rPr lang="en-US" dirty="0" smtClean="0">
                <a:latin typeface="Century Gothic"/>
                <a:cs typeface="Century Gothic"/>
              </a:rPr>
              <a:t>Teachers can use school-issued laptops or personal mobile devices to access </a:t>
            </a:r>
            <a:r>
              <a:rPr lang="en-US" dirty="0" err="1" smtClean="0">
                <a:latin typeface="Century Gothic"/>
                <a:cs typeface="Century Gothic"/>
              </a:rPr>
              <a:t>Edmodo</a:t>
            </a:r>
            <a:endParaRPr lang="en-US" dirty="0">
              <a:latin typeface="Century Gothic"/>
              <a:cs typeface="Century Gothic"/>
            </a:endParaRPr>
          </a:p>
        </p:txBody>
      </p:sp>
    </p:spTree>
    <p:extLst>
      <p:ext uri="{BB962C8B-B14F-4D97-AF65-F5344CB8AC3E}">
        <p14:creationId xmlns:p14="http://schemas.microsoft.com/office/powerpoint/2010/main" val="26095692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How </a:t>
            </a:r>
            <a:r>
              <a:rPr lang="en-US" dirty="0">
                <a:solidFill>
                  <a:schemeClr val="accent1"/>
                </a:solidFill>
                <a:latin typeface="Century Gothic"/>
                <a:cs typeface="Century Gothic"/>
              </a:rPr>
              <a:t>D</a:t>
            </a:r>
            <a:r>
              <a:rPr lang="en-US" dirty="0" smtClean="0">
                <a:solidFill>
                  <a:schemeClr val="accent1"/>
                </a:solidFill>
                <a:latin typeface="Century Gothic"/>
                <a:cs typeface="Century Gothic"/>
              </a:rPr>
              <a:t>o </a:t>
            </a:r>
            <a:r>
              <a:rPr lang="en-US" dirty="0">
                <a:solidFill>
                  <a:schemeClr val="accent1"/>
                </a:solidFill>
                <a:latin typeface="Century Gothic"/>
                <a:cs typeface="Century Gothic"/>
              </a:rPr>
              <a:t>W</a:t>
            </a:r>
            <a:r>
              <a:rPr lang="en-US" dirty="0" smtClean="0">
                <a:solidFill>
                  <a:schemeClr val="accent1"/>
                </a:solidFill>
                <a:latin typeface="Century Gothic"/>
                <a:cs typeface="Century Gothic"/>
              </a:rPr>
              <a:t>e </a:t>
            </a:r>
            <a:r>
              <a:rPr lang="en-US" dirty="0">
                <a:solidFill>
                  <a:schemeClr val="accent1"/>
                </a:solidFill>
                <a:latin typeface="Century Gothic"/>
                <a:cs typeface="Century Gothic"/>
              </a:rPr>
              <a:t>U</a:t>
            </a:r>
            <a:r>
              <a:rPr lang="en-US" dirty="0" smtClean="0">
                <a:solidFill>
                  <a:schemeClr val="accent1"/>
                </a:solidFill>
                <a:latin typeface="Century Gothic"/>
                <a:cs typeface="Century Gothic"/>
              </a:rPr>
              <a:t>se </a:t>
            </a:r>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fontScale="92500" lnSpcReduction="10000"/>
          </a:bodyPr>
          <a:lstStyle/>
          <a:p>
            <a:pPr>
              <a:spcAft>
                <a:spcPts val="1800"/>
              </a:spcAft>
            </a:pPr>
            <a:r>
              <a:rPr lang="en-US" dirty="0" err="1" smtClean="0">
                <a:latin typeface="Century Gothic"/>
                <a:cs typeface="Century Gothic"/>
              </a:rPr>
              <a:t>Edmodo</a:t>
            </a:r>
            <a:r>
              <a:rPr lang="en-US" dirty="0" smtClean="0">
                <a:latin typeface="Century Gothic"/>
                <a:cs typeface="Century Gothic"/>
              </a:rPr>
              <a:t> is an online resource that is free to use on any computer or mobile device, no software required</a:t>
            </a:r>
          </a:p>
          <a:p>
            <a:pPr>
              <a:spcAft>
                <a:spcPts val="1800"/>
              </a:spcAft>
            </a:pPr>
            <a:r>
              <a:rPr lang="en-US" dirty="0" smtClean="0">
                <a:latin typeface="Century Gothic"/>
                <a:cs typeface="Century Gothic"/>
              </a:rPr>
              <a:t>There is a free app available for easy access to </a:t>
            </a:r>
            <a:r>
              <a:rPr lang="en-US" dirty="0" err="1" smtClean="0">
                <a:latin typeface="Century Gothic"/>
                <a:cs typeface="Century Gothic"/>
              </a:rPr>
              <a:t>Edmodo</a:t>
            </a:r>
            <a:r>
              <a:rPr lang="en-US" dirty="0" smtClean="0">
                <a:latin typeface="Century Gothic"/>
                <a:cs typeface="Century Gothic"/>
              </a:rPr>
              <a:t> on mobile devices, but this is optional and is not required for implementation</a:t>
            </a:r>
          </a:p>
          <a:p>
            <a:pPr>
              <a:spcAft>
                <a:spcPts val="1800"/>
              </a:spcAft>
            </a:pPr>
            <a:r>
              <a:rPr lang="en-US" dirty="0" smtClean="0">
                <a:latin typeface="Century Gothic"/>
                <a:cs typeface="Century Gothic"/>
              </a:rPr>
              <a:t>Users (teachers, students, and parents) will need access to a computer or mobile device (tablet, smart phone, smart device like iPod Touch) to use </a:t>
            </a:r>
            <a:r>
              <a:rPr lang="en-US" dirty="0" err="1" smtClean="0">
                <a:latin typeface="Century Gothic"/>
                <a:cs typeface="Century Gothic"/>
              </a:rPr>
              <a:t>Edmodo</a:t>
            </a:r>
            <a:endParaRPr lang="en-US" dirty="0" smtClean="0">
              <a:latin typeface="Century Gothic"/>
              <a:cs typeface="Century Gothic"/>
            </a:endParaRPr>
          </a:p>
          <a:p>
            <a:pPr>
              <a:spcAft>
                <a:spcPts val="1800"/>
              </a:spcAft>
            </a:pPr>
            <a:endParaRPr lang="en-US" dirty="0">
              <a:latin typeface="Century Gothic"/>
              <a:cs typeface="Century Gothic"/>
            </a:endParaRPr>
          </a:p>
        </p:txBody>
      </p:sp>
    </p:spTree>
    <p:extLst>
      <p:ext uri="{BB962C8B-B14F-4D97-AF65-F5344CB8AC3E}">
        <p14:creationId xmlns:p14="http://schemas.microsoft.com/office/powerpoint/2010/main" val="38715351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Communication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lnSpcReduction="10000"/>
          </a:bodyPr>
          <a:lstStyle/>
          <a:p>
            <a:pPr>
              <a:spcAft>
                <a:spcPts val="1800"/>
              </a:spcAft>
            </a:pPr>
            <a:r>
              <a:rPr lang="en-US" dirty="0" smtClean="0">
                <a:solidFill>
                  <a:srgbClr val="000000"/>
                </a:solidFill>
                <a:latin typeface="Century Gothic"/>
                <a:cs typeface="Century Gothic"/>
              </a:rPr>
              <a:t>At its core, </a:t>
            </a:r>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is a Web 2.0 platform for safe collaboration and communication between teachers, students, and parents</a:t>
            </a:r>
          </a:p>
          <a:p>
            <a:pPr>
              <a:spcAft>
                <a:spcPts val="1800"/>
              </a:spcAft>
            </a:pPr>
            <a:r>
              <a:rPr lang="en-US" dirty="0" smtClean="0">
                <a:solidFill>
                  <a:srgbClr val="000000"/>
                </a:solidFill>
                <a:latin typeface="Century Gothic"/>
                <a:cs typeface="Century Gothic"/>
              </a:rPr>
              <a:t>Teachers </a:t>
            </a:r>
            <a:r>
              <a:rPr lang="en-US" dirty="0">
                <a:solidFill>
                  <a:srgbClr val="000000"/>
                </a:solidFill>
                <a:latin typeface="Century Gothic"/>
                <a:cs typeface="Century Gothic"/>
              </a:rPr>
              <a:t>can post messages to individual members (students), </a:t>
            </a:r>
            <a:r>
              <a:rPr lang="en-US" dirty="0" smtClean="0">
                <a:solidFill>
                  <a:srgbClr val="000000"/>
                </a:solidFill>
                <a:latin typeface="Century Gothic"/>
                <a:cs typeface="Century Gothic"/>
              </a:rPr>
              <a:t>small groups, whole </a:t>
            </a:r>
            <a:r>
              <a:rPr lang="en-US" dirty="0">
                <a:solidFill>
                  <a:srgbClr val="000000"/>
                </a:solidFill>
                <a:latin typeface="Century Gothic"/>
                <a:cs typeface="Century Gothic"/>
              </a:rPr>
              <a:t>groups (</a:t>
            </a:r>
            <a:r>
              <a:rPr lang="en-US" dirty="0" err="1">
                <a:solidFill>
                  <a:srgbClr val="000000"/>
                </a:solidFill>
                <a:latin typeface="Century Gothic"/>
                <a:cs typeface="Century Gothic"/>
              </a:rPr>
              <a:t>classess</a:t>
            </a:r>
            <a:r>
              <a:rPr lang="en-US" dirty="0">
                <a:solidFill>
                  <a:srgbClr val="000000"/>
                </a:solidFill>
                <a:latin typeface="Century Gothic"/>
                <a:cs typeface="Century Gothic"/>
              </a:rPr>
              <a:t>), or multiple groups. </a:t>
            </a:r>
          </a:p>
          <a:p>
            <a:pPr>
              <a:spcAft>
                <a:spcPts val="1800"/>
              </a:spcAft>
            </a:pPr>
            <a:r>
              <a:rPr lang="en-US" dirty="0" smtClean="0">
                <a:solidFill>
                  <a:srgbClr val="000000"/>
                </a:solidFill>
                <a:latin typeface="Century Gothic"/>
                <a:cs typeface="Century Gothic"/>
              </a:rPr>
              <a:t>Parents can join </a:t>
            </a:r>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to monitor their own student’s communication and progress keep track of student assignments (</a:t>
            </a:r>
            <a:r>
              <a:rPr lang="en-US" dirty="0" smtClean="0">
                <a:solidFill>
                  <a:srgbClr val="000000"/>
                </a:solidFill>
                <a:latin typeface="Century Gothic"/>
                <a:cs typeface="Century Gothic"/>
                <a:hlinkClick r:id="rId3"/>
              </a:rPr>
              <a:t>click here </a:t>
            </a:r>
            <a:r>
              <a:rPr lang="en-US" dirty="0" smtClean="0">
                <a:solidFill>
                  <a:srgbClr val="000000"/>
                </a:solidFill>
                <a:latin typeface="Century Gothic"/>
                <a:cs typeface="Century Gothic"/>
              </a:rPr>
              <a:t>to see more</a:t>
            </a:r>
            <a:r>
              <a:rPr lang="en-US" dirty="0" smtClean="0">
                <a:solidFill>
                  <a:srgbClr val="000000"/>
                </a:solidFill>
                <a:latin typeface="Century Gothic"/>
                <a:cs typeface="Century Gothic"/>
              </a:rPr>
              <a:t>)</a:t>
            </a:r>
            <a:endParaRPr lang="en-US" dirty="0" smtClean="0">
              <a:solidFill>
                <a:srgbClr val="000000"/>
              </a:solidFill>
              <a:latin typeface="Century Gothic"/>
              <a:cs typeface="Century Gothic"/>
            </a:endParaRPr>
          </a:p>
        </p:txBody>
      </p:sp>
    </p:spTree>
    <p:extLst>
      <p:ext uri="{BB962C8B-B14F-4D97-AF65-F5344CB8AC3E}">
        <p14:creationId xmlns:p14="http://schemas.microsoft.com/office/powerpoint/2010/main" val="41682678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accent1"/>
                </a:solidFill>
                <a:latin typeface="Century Gothic"/>
                <a:cs typeface="Century Gothic"/>
              </a:rPr>
              <a:t>Edmodo</a:t>
            </a:r>
            <a:r>
              <a:rPr lang="en-US" dirty="0" smtClean="0">
                <a:solidFill>
                  <a:schemeClr val="accent1"/>
                </a:solidFill>
                <a:latin typeface="Century Gothic"/>
                <a:cs typeface="Century Gothic"/>
              </a:rPr>
              <a:t> for Communication</a:t>
            </a:r>
            <a:endParaRPr lang="en-US" dirty="0">
              <a:solidFill>
                <a:schemeClr val="accent1"/>
              </a:solidFill>
              <a:latin typeface="Century Gothic"/>
              <a:cs typeface="Century Gothic"/>
            </a:endParaRPr>
          </a:p>
        </p:txBody>
      </p:sp>
      <p:sp>
        <p:nvSpPr>
          <p:cNvPr id="3" name="Content Placeholder 2"/>
          <p:cNvSpPr>
            <a:spLocks noGrp="1"/>
          </p:cNvSpPr>
          <p:nvPr>
            <p:ph sz="quarter" idx="1"/>
          </p:nvPr>
        </p:nvSpPr>
        <p:spPr/>
        <p:txBody>
          <a:bodyPr>
            <a:normAutofit lnSpcReduction="10000"/>
          </a:bodyPr>
          <a:lstStyle/>
          <a:p>
            <a:pPr>
              <a:spcAft>
                <a:spcPts val="1800"/>
              </a:spcAft>
            </a:pPr>
            <a:r>
              <a:rPr lang="en-US" dirty="0" smtClean="0">
                <a:solidFill>
                  <a:srgbClr val="000000"/>
                </a:solidFill>
                <a:latin typeface="Century Gothic"/>
                <a:cs typeface="Century Gothic"/>
              </a:rPr>
              <a:t>Teachers </a:t>
            </a:r>
            <a:r>
              <a:rPr lang="en-US" dirty="0" smtClean="0">
                <a:solidFill>
                  <a:srgbClr val="000000"/>
                </a:solidFill>
                <a:latin typeface="Century Gothic"/>
                <a:cs typeface="Century Gothic"/>
              </a:rPr>
              <a:t>can network with other teachers to get ideas for lessons and activities for </a:t>
            </a:r>
            <a:r>
              <a:rPr lang="en-US" dirty="0" err="1" smtClean="0">
                <a:solidFill>
                  <a:srgbClr val="000000"/>
                </a:solidFill>
                <a:latin typeface="Century Gothic"/>
                <a:cs typeface="Century Gothic"/>
              </a:rPr>
              <a:t>Edmodo</a:t>
            </a:r>
            <a:r>
              <a:rPr lang="en-US" dirty="0" smtClean="0">
                <a:solidFill>
                  <a:srgbClr val="000000"/>
                </a:solidFill>
                <a:latin typeface="Century Gothic"/>
                <a:cs typeface="Century Gothic"/>
              </a:rPr>
              <a:t> and for the general classroom</a:t>
            </a:r>
          </a:p>
          <a:p>
            <a:pPr>
              <a:spcAft>
                <a:spcPts val="1800"/>
              </a:spcAft>
            </a:pPr>
            <a:r>
              <a:rPr lang="en-US" dirty="0" smtClean="0">
                <a:solidFill>
                  <a:srgbClr val="000000"/>
                </a:solidFill>
                <a:latin typeface="Century Gothic"/>
                <a:cs typeface="Century Gothic"/>
              </a:rPr>
              <a:t>Teachers can connect their students with students across the world by networking with other teachers and adding different students to shared </a:t>
            </a:r>
            <a:r>
              <a:rPr lang="en-US" dirty="0" smtClean="0">
                <a:solidFill>
                  <a:srgbClr val="000000"/>
                </a:solidFill>
                <a:latin typeface="Century Gothic"/>
                <a:cs typeface="Century Gothic"/>
              </a:rPr>
              <a:t>groups</a:t>
            </a:r>
          </a:p>
          <a:p>
            <a:pPr>
              <a:spcAft>
                <a:spcPts val="1800"/>
              </a:spcAft>
            </a:pPr>
            <a:r>
              <a:rPr lang="en-US" dirty="0">
                <a:solidFill>
                  <a:srgbClr val="000000"/>
                </a:solidFill>
                <a:latin typeface="Century Gothic"/>
                <a:cs typeface="Century Gothic"/>
              </a:rPr>
              <a:t>Administrators can use </a:t>
            </a:r>
            <a:r>
              <a:rPr lang="en-US" dirty="0" err="1">
                <a:solidFill>
                  <a:srgbClr val="000000"/>
                </a:solidFill>
                <a:latin typeface="Century Gothic"/>
                <a:cs typeface="Century Gothic"/>
              </a:rPr>
              <a:t>Edmodo</a:t>
            </a:r>
            <a:r>
              <a:rPr lang="en-US" dirty="0">
                <a:solidFill>
                  <a:srgbClr val="000000"/>
                </a:solidFill>
                <a:latin typeface="Century Gothic"/>
                <a:cs typeface="Century Gothic"/>
              </a:rPr>
              <a:t> for professional development by creating groups of teachers to facilitate communication and </a:t>
            </a:r>
            <a:r>
              <a:rPr lang="en-US" dirty="0" smtClean="0">
                <a:solidFill>
                  <a:srgbClr val="000000"/>
                </a:solidFill>
                <a:latin typeface="Century Gothic"/>
                <a:cs typeface="Century Gothic"/>
              </a:rPr>
              <a:t>learning</a:t>
            </a:r>
            <a:endParaRPr lang="en-US" dirty="0">
              <a:solidFill>
                <a:srgbClr val="000000"/>
              </a:solidFill>
              <a:latin typeface="Century Gothic"/>
              <a:cs typeface="Century Gothic"/>
            </a:endParaRPr>
          </a:p>
        </p:txBody>
      </p:sp>
    </p:spTree>
    <p:extLst>
      <p:ext uri="{BB962C8B-B14F-4D97-AF65-F5344CB8AC3E}">
        <p14:creationId xmlns:p14="http://schemas.microsoft.com/office/powerpoint/2010/main" val="32159354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824</TotalTime>
  <Words>5490</Words>
  <Application>Microsoft Macintosh PowerPoint</Application>
  <PresentationFormat>On-screen Show (4:3)</PresentationFormat>
  <Paragraphs>334</Paragraphs>
  <Slides>36</Slides>
  <Notes>33</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Civic</vt:lpstr>
      <vt:lpstr>Edmodo:  Using Social Media in Education</vt:lpstr>
      <vt:lpstr>What Is Edmodo?</vt:lpstr>
      <vt:lpstr>What Is Edmodo?</vt:lpstr>
      <vt:lpstr>Who Can Use Edmodo?</vt:lpstr>
      <vt:lpstr>Who Can Use Edmodo?</vt:lpstr>
      <vt:lpstr>Equitable Access to Edmodo</vt:lpstr>
      <vt:lpstr>How Do We Use Edmodo?</vt:lpstr>
      <vt:lpstr>Edmodo for Communication</vt:lpstr>
      <vt:lpstr>Edmodo for Communication</vt:lpstr>
      <vt:lpstr>Edmodo for Communication</vt:lpstr>
      <vt:lpstr>Edmodo for Communication</vt:lpstr>
      <vt:lpstr>Edmodo for Content Standards </vt:lpstr>
      <vt:lpstr>Edmodo for Content Standards </vt:lpstr>
      <vt:lpstr>Edmodo for Content Standards </vt:lpstr>
      <vt:lpstr>Edmodo for Content Standards </vt:lpstr>
      <vt:lpstr>Edmodo for ISTE Standards-S </vt:lpstr>
      <vt:lpstr>Edmodo for ISTE Standards-S </vt:lpstr>
      <vt:lpstr>Edmodo for ISTE Standards-S </vt:lpstr>
      <vt:lpstr>Edmodo for Student Learning Goals</vt:lpstr>
      <vt:lpstr>Edmodo for Student Learning Goals</vt:lpstr>
      <vt:lpstr>Edmodo for Differentiation</vt:lpstr>
      <vt:lpstr>Edmodo for Differentiation</vt:lpstr>
      <vt:lpstr>Technology Vision Support</vt:lpstr>
      <vt:lpstr>Technology Vision Support</vt:lpstr>
      <vt:lpstr>Technology Vision Support</vt:lpstr>
      <vt:lpstr>Available Technical Support</vt:lpstr>
      <vt:lpstr>Limitations</vt:lpstr>
      <vt:lpstr>Cost</vt:lpstr>
      <vt:lpstr>Funding Sources</vt:lpstr>
      <vt:lpstr>Implementation Plan</vt:lpstr>
      <vt:lpstr>Implementation Plan</vt:lpstr>
      <vt:lpstr>Implementation Plan</vt:lpstr>
      <vt:lpstr>Research</vt:lpstr>
      <vt:lpstr>Reflection</vt:lpstr>
      <vt:lpstr>Reflection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Edmodo:  Using Social Media in Education</dc:title>
  <dc:creator>Ariel Flinn</dc:creator>
  <cp:lastModifiedBy>Ariel Flinn</cp:lastModifiedBy>
  <cp:revision>44</cp:revision>
  <dcterms:created xsi:type="dcterms:W3CDTF">2013-11-07T01:55:01Z</dcterms:created>
  <dcterms:modified xsi:type="dcterms:W3CDTF">2013-11-12T02:16:20Z</dcterms:modified>
</cp:coreProperties>
</file>